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64" r:id="rId3"/>
    <p:sldId id="258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0000"/>
    <a:srgbClr val="660066"/>
    <a:srgbClr val="FF66CC"/>
    <a:srgbClr val="003300"/>
    <a:srgbClr val="66FF66"/>
    <a:srgbClr val="333399"/>
    <a:srgbClr val="9999FF"/>
    <a:srgbClr val="CC33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930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21EE5-1296-472F-B3F9-A96A99E4C96C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AD271-537C-4016-946C-BB4E6F9876C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2904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AD271-537C-4016-946C-BB4E6F9876CF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8290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AD271-537C-4016-946C-BB4E6F9876CF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8290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271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5092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0422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1080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491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803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154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97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10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871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2810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MTA FOOTER swoop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27000" y="5283200"/>
            <a:ext cx="9359900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6174" y="2997200"/>
            <a:ext cx="7556313" cy="1116106"/>
          </a:xfrm>
          <a:prstGeom prst="rect">
            <a:avLst/>
          </a:prstGeom>
        </p:spPr>
        <p:txBody>
          <a:bodyPr/>
          <a:lstStyle>
            <a:lvl1pPr algn="r">
              <a:defRPr sz="5400">
                <a:solidFill>
                  <a:srgbClr val="6A0422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6511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owerpoint solid background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7625" y="-42863"/>
            <a:ext cx="9170988" cy="706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Powerpoint Ghost redflame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070350" y="2838450"/>
            <a:ext cx="5416550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Powerpoint Cover.eps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193675" y="-12700"/>
            <a:ext cx="473075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Mount A LOGO 2011 REV.eps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990600" y="5746750"/>
            <a:ext cx="24003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04874" y="1423894"/>
            <a:ext cx="7556313" cy="1116106"/>
          </a:xfrm>
          <a:prstGeom prst="rect">
            <a:avLst/>
          </a:prstGeom>
        </p:spPr>
        <p:txBody>
          <a:bodyPr/>
          <a:lstStyle>
            <a:lvl1pPr algn="l">
              <a:defRPr sz="5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901700" y="2368256"/>
            <a:ext cx="7708900" cy="48924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>
                <a:solidFill>
                  <a:srgbClr val="FFFFFF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820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89317-DBCC-4EC2-9050-BAE7565E8F2D}" type="datetimeFigureOut">
              <a:rPr lang="en-CA" smtClean="0"/>
              <a:t>05/10/2012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116F-36AF-4E55-AC0B-7A456FFDDC1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1780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hrisdieni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twitter.com/chrisdien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81000"/>
            <a:ext cx="8458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Suppression of MAPKAPK2 in mammalian hibernation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Mitogen-activated protein kinase-activated protein kinase-2 in Richardson’s ground squirrels (</a:t>
            </a:r>
            <a:r>
              <a:rPr lang="en-US" sz="2400" b="1" i="1" dirty="0" err="1" smtClean="0">
                <a:solidFill>
                  <a:schemeClr val="bg1"/>
                </a:solidFill>
              </a:rPr>
              <a:t>Spermophilus</a:t>
            </a:r>
            <a:r>
              <a:rPr lang="en-US" sz="2400" b="1" i="1" dirty="0" smtClean="0">
                <a:solidFill>
                  <a:schemeClr val="bg1"/>
                </a:solidFill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</a:rPr>
              <a:t>Richardsonii</a:t>
            </a:r>
            <a:r>
              <a:rPr lang="en-US" sz="2400" b="1" dirty="0">
                <a:solidFill>
                  <a:schemeClr val="bg1"/>
                </a:solidFill>
              </a:rPr>
              <a:t>)</a:t>
            </a:r>
            <a:endParaRPr lang="en-CA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4200" y="34290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Christopher A. </a:t>
            </a:r>
            <a:r>
              <a:rPr lang="en-US" sz="4400" b="1" dirty="0" err="1" smtClean="0">
                <a:solidFill>
                  <a:schemeClr val="bg1"/>
                </a:solidFill>
              </a:rPr>
              <a:t>Dieni</a:t>
            </a:r>
            <a:endParaRPr lang="en-US" sz="4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Margaret and Wallace McCain Postdoctoral Fellow</a:t>
            </a:r>
            <a:endParaRPr lang="en-CA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5697040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http://chrisdieni.com </a:t>
            </a:r>
            <a:endParaRPr lang="en-CA" sz="32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77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escription: RGS-1-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3" y="762000"/>
            <a:ext cx="912820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31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scription: hib squirrel 1-sm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"/>
            <a:ext cx="9156700" cy="686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23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508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Hibernation-associated stresses and adaptations</a:t>
            </a:r>
            <a:endParaRPr lang="en-CA" sz="32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869581"/>
              </p:ext>
            </p:extLst>
          </p:nvPr>
        </p:nvGraphicFramePr>
        <p:xfrm>
          <a:off x="495300" y="1143000"/>
          <a:ext cx="82296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5560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Interspersion of long periods of torpor and short arousals to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euthermia</a:t>
                      </a:r>
                      <a:endParaRPr lang="en-CA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Nutrient excess and mitochondrial stress (due to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hyperphagia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C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Heterothermy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(low temperatures)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C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Broad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oxygen consumption ranging from hypoxia to </a:t>
                      </a:r>
                      <a:r>
                        <a:rPr lang="en-US" sz="2400" b="1" baseline="0" dirty="0" err="1" smtClean="0">
                          <a:solidFill>
                            <a:schemeClr val="tx1"/>
                          </a:solidFill>
                        </a:rPr>
                        <a:t>hyperoxia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(reperfusion); oxidative stress</a:t>
                      </a:r>
                      <a:endParaRPr lang="en-CA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Metabolic rate depression</a:t>
                      </a:r>
                      <a:endParaRPr lang="en-C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Massive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reorganization of carbohydrate, lipid, and amino acid metabolism</a:t>
                      </a:r>
                      <a:endParaRPr lang="en-C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Cardiac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chemeClr val="tx1"/>
                          </a:solidFill>
                        </a:rPr>
                        <a:t>hyperthrophy</a:t>
                      </a:r>
                      <a:endParaRPr lang="en-C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Ischemia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600">
                <a:tc gridSpan="2"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en-C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57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cellsignal.com/reference/pathway/images/MAPK_p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7010400" cy="709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39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cellsignal.com/reference/pathway/images/MAPK_p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7010400" cy="709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Isosceles Triangle 1"/>
          <p:cNvSpPr/>
          <p:nvPr/>
        </p:nvSpPr>
        <p:spPr>
          <a:xfrm>
            <a:off x="4635500" y="29718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Isosceles Triangle 3"/>
          <p:cNvSpPr/>
          <p:nvPr/>
        </p:nvSpPr>
        <p:spPr>
          <a:xfrm>
            <a:off x="4749800" y="49530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Isosceles Triangle 4"/>
          <p:cNvSpPr/>
          <p:nvPr/>
        </p:nvSpPr>
        <p:spPr>
          <a:xfrm>
            <a:off x="7543800" y="54102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Isosceles Triangle 6"/>
          <p:cNvSpPr/>
          <p:nvPr/>
        </p:nvSpPr>
        <p:spPr>
          <a:xfrm>
            <a:off x="7924800" y="55245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Isosceles Triangle 7"/>
          <p:cNvSpPr/>
          <p:nvPr/>
        </p:nvSpPr>
        <p:spPr>
          <a:xfrm>
            <a:off x="4648200" y="58674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Isosceles Triangle 8"/>
          <p:cNvSpPr/>
          <p:nvPr/>
        </p:nvSpPr>
        <p:spPr>
          <a:xfrm>
            <a:off x="7099300" y="6045200"/>
            <a:ext cx="228600" cy="228600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>
              <a:rot lat="0" lon="0" rev="3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/>
          <p:cNvSpPr txBox="1"/>
          <p:nvPr/>
        </p:nvSpPr>
        <p:spPr>
          <a:xfrm>
            <a:off x="0" y="1752600"/>
            <a:ext cx="198120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Known responses in hibernating </a:t>
            </a:r>
            <a:r>
              <a:rPr lang="en-US" sz="2400" b="1" dirty="0" err="1" smtClean="0"/>
              <a:t>Spermophilus</a:t>
            </a:r>
            <a:r>
              <a:rPr lang="en-US" sz="2400" b="1" dirty="0" smtClean="0"/>
              <a:t> muscle</a:t>
            </a:r>
            <a:endParaRPr lang="en-C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41910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?</a:t>
            </a:r>
            <a:endParaRPr lang="en-CA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5251966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?</a:t>
            </a:r>
            <a:endParaRPr lang="en-CA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54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168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516864" y="6553200"/>
            <a:ext cx="2627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Abnous</a:t>
            </a:r>
            <a:r>
              <a:rPr lang="en-US" b="1" dirty="0" smtClean="0">
                <a:solidFill>
                  <a:schemeClr val="bg1"/>
                </a:solidFill>
              </a:rPr>
              <a:t> et al., 2012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10200" y="6019800"/>
            <a:ext cx="685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/>
          <p:cNvSpPr/>
          <p:nvPr/>
        </p:nvSpPr>
        <p:spPr>
          <a:xfrm>
            <a:off x="2667000" y="6019800"/>
            <a:ext cx="685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 14"/>
          <p:cNvSpPr/>
          <p:nvPr/>
        </p:nvSpPr>
        <p:spPr>
          <a:xfrm>
            <a:off x="2311400" y="2971800"/>
            <a:ext cx="4013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5435600" y="152400"/>
            <a:ext cx="3556000" cy="563231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MAPKAPK2 isolated from hibernating vs. </a:t>
            </a:r>
            <a:r>
              <a:rPr lang="en-US" sz="2400" b="1" dirty="0" err="1" smtClean="0"/>
              <a:t>euthermic</a:t>
            </a:r>
            <a:r>
              <a:rPr lang="en-US" sz="2400" b="1" dirty="0" smtClean="0"/>
              <a:t> squirrels = ↓ ~63%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Even when assayed at lower temperature (10 °C), still similar decrease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When compounding physiology-mediated and temperature-mediated differences = ~6% of </a:t>
            </a:r>
            <a:r>
              <a:rPr lang="en-US" sz="2400" b="1" dirty="0" err="1" smtClean="0"/>
              <a:t>euthermic</a:t>
            </a:r>
            <a:r>
              <a:rPr lang="en-US" sz="2400" b="1" dirty="0" smtClean="0"/>
              <a:t>, warm-temperature value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149856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99"/>
            <a:ext cx="4097836" cy="6832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67200" y="152400"/>
            <a:ext cx="4724400" cy="341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Are decreased activity levels between </a:t>
            </a:r>
            <a:r>
              <a:rPr lang="en-US" sz="2400" b="1" dirty="0" err="1" smtClean="0"/>
              <a:t>euthermic</a:t>
            </a:r>
            <a:r>
              <a:rPr lang="en-US" sz="2400" b="1" dirty="0" smtClean="0"/>
              <a:t> and hibernating squirrels the result of decreased protein levels?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No… total MAPKAPK2 protein remains the same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Are decreased activity levels due to post-translational modification?</a:t>
            </a:r>
            <a:endParaRPr lang="en-CA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123236" y="6368534"/>
            <a:ext cx="2627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Abnous</a:t>
            </a:r>
            <a:r>
              <a:rPr lang="en-US" b="1" dirty="0" smtClean="0">
                <a:solidFill>
                  <a:schemeClr val="bg1"/>
                </a:solidFill>
              </a:rPr>
              <a:t> et al., 2012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6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206500" y="826532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1435100" y="978932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2678051" y="647700"/>
            <a:ext cx="309610" cy="369332"/>
            <a:chOff x="7696200" y="2069068"/>
            <a:chExt cx="309610" cy="369332"/>
          </a:xfrm>
        </p:grpSpPr>
        <p:sp>
          <p:nvSpPr>
            <p:cNvPr id="8" name="Oval 7"/>
            <p:cNvSpPr/>
            <p:nvPr/>
          </p:nvSpPr>
          <p:spPr>
            <a:xfrm>
              <a:off x="7696200" y="21336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97712" y="206906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P</a:t>
              </a:r>
              <a:endParaRPr lang="en-CA" b="1" dirty="0"/>
            </a:p>
          </p:txBody>
        </p:sp>
      </p:grpSp>
      <p:sp>
        <p:nvSpPr>
          <p:cNvPr id="11" name="Oval 10"/>
          <p:cNvSpPr/>
          <p:nvPr/>
        </p:nvSpPr>
        <p:spPr>
          <a:xfrm>
            <a:off x="5562600" y="856060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5791200" y="100846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16" name="Oval 15"/>
          <p:cNvSpPr/>
          <p:nvPr/>
        </p:nvSpPr>
        <p:spPr>
          <a:xfrm>
            <a:off x="1206500" y="3505200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/>
          <p:cNvSpPr txBox="1"/>
          <p:nvPr/>
        </p:nvSpPr>
        <p:spPr>
          <a:xfrm>
            <a:off x="1435100" y="3657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18" name="Oval 17"/>
          <p:cNvSpPr/>
          <p:nvPr/>
        </p:nvSpPr>
        <p:spPr>
          <a:xfrm>
            <a:off x="5562600" y="3505200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Box 18"/>
          <p:cNvSpPr txBox="1"/>
          <p:nvPr/>
        </p:nvSpPr>
        <p:spPr>
          <a:xfrm>
            <a:off x="5791200" y="3657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20" name="Oval 19"/>
          <p:cNvSpPr/>
          <p:nvPr/>
        </p:nvSpPr>
        <p:spPr>
          <a:xfrm>
            <a:off x="3429000" y="2209800"/>
            <a:ext cx="1828800" cy="6858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TextBox 20"/>
          <p:cNvSpPr txBox="1"/>
          <p:nvPr/>
        </p:nvSpPr>
        <p:spPr>
          <a:xfrm>
            <a:off x="3657600" y="2362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Phosphatase</a:t>
            </a:r>
            <a:endParaRPr lang="en-CA" b="1" dirty="0"/>
          </a:p>
        </p:txBody>
      </p:sp>
      <p:cxnSp>
        <p:nvCxnSpPr>
          <p:cNvPr id="6" name="Straight Arrow Connector 5"/>
          <p:cNvCxnSpPr>
            <a:stCxn id="3" idx="4"/>
            <a:endCxn id="16" idx="0"/>
          </p:cNvCxnSpPr>
          <p:nvPr/>
        </p:nvCxnSpPr>
        <p:spPr>
          <a:xfrm>
            <a:off x="2120900" y="1512332"/>
            <a:ext cx="0" cy="199286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1" idx="4"/>
            <a:endCxn id="18" idx="0"/>
          </p:cNvCxnSpPr>
          <p:nvPr/>
        </p:nvCxnSpPr>
        <p:spPr>
          <a:xfrm>
            <a:off x="6477000" y="1541860"/>
            <a:ext cx="0" cy="19633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>
            <a:stCxn id="20" idx="6"/>
            <a:endCxn id="18" idx="0"/>
          </p:cNvCxnSpPr>
          <p:nvPr/>
        </p:nvCxnSpPr>
        <p:spPr>
          <a:xfrm>
            <a:off x="5257800" y="2552700"/>
            <a:ext cx="1219200" cy="952500"/>
          </a:xfrm>
          <a:prstGeom prst="curved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/>
          <p:cNvCxnSpPr>
            <a:stCxn id="20" idx="2"/>
            <a:endCxn id="16" idx="0"/>
          </p:cNvCxnSpPr>
          <p:nvPr/>
        </p:nvCxnSpPr>
        <p:spPr>
          <a:xfrm rot="10800000" flipV="1">
            <a:off x="2120900" y="2552700"/>
            <a:ext cx="1308100" cy="952500"/>
          </a:xfrm>
          <a:prstGeom prst="curved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124200" y="5105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Inactivate phosphatase</a:t>
            </a:r>
          </a:p>
          <a:p>
            <a:pPr algn="ctr"/>
            <a:r>
              <a:rPr lang="en-US" b="1" dirty="0" smtClean="0"/>
              <a:t>Assay</a:t>
            </a:r>
            <a:endParaRPr lang="en-CA" b="1" dirty="0"/>
          </a:p>
        </p:txBody>
      </p:sp>
      <p:cxnSp>
        <p:nvCxnSpPr>
          <p:cNvPr id="30" name="Straight Arrow Connector 29"/>
          <p:cNvCxnSpPr>
            <a:stCxn id="16" idx="4"/>
            <a:endCxn id="28" idx="0"/>
          </p:cNvCxnSpPr>
          <p:nvPr/>
        </p:nvCxnSpPr>
        <p:spPr>
          <a:xfrm>
            <a:off x="2120900" y="4191000"/>
            <a:ext cx="2260600" cy="914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Straight Arrow Connector 2047"/>
          <p:cNvCxnSpPr>
            <a:stCxn id="18" idx="4"/>
            <a:endCxn id="28" idx="0"/>
          </p:cNvCxnSpPr>
          <p:nvPr/>
        </p:nvCxnSpPr>
        <p:spPr>
          <a:xfrm flipH="1">
            <a:off x="4381500" y="4191000"/>
            <a:ext cx="2095500" cy="914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28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168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516864" y="6553200"/>
            <a:ext cx="2627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Abnous</a:t>
            </a:r>
            <a:r>
              <a:rPr lang="en-US" b="1" dirty="0" smtClean="0">
                <a:solidFill>
                  <a:schemeClr val="bg1"/>
                </a:solidFill>
              </a:rPr>
              <a:t> et al., 2012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91200" y="304800"/>
            <a:ext cx="320040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In vitro </a:t>
            </a:r>
            <a:r>
              <a:rPr lang="en-US" sz="2400" b="1" dirty="0" err="1" smtClean="0"/>
              <a:t>dephosphorylation</a:t>
            </a:r>
            <a:r>
              <a:rPr lang="en-US" sz="2400" b="1" dirty="0" smtClean="0"/>
              <a:t> reduces MAPKAPK2 activity to barely detectable in both cases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9921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1463" y="82392"/>
            <a:ext cx="1828800" cy="864632"/>
            <a:chOff x="1206500" y="647700"/>
            <a:chExt cx="1828800" cy="864632"/>
          </a:xfrm>
        </p:grpSpPr>
        <p:sp>
          <p:nvSpPr>
            <p:cNvPr id="3" name="Oval 2"/>
            <p:cNvSpPr/>
            <p:nvPr/>
          </p:nvSpPr>
          <p:spPr>
            <a:xfrm>
              <a:off x="1206500" y="826532"/>
              <a:ext cx="1828800" cy="68580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35100" y="978932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MAPKAPK2</a:t>
              </a:r>
              <a:endParaRPr lang="en-CA" b="1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678051" y="647700"/>
              <a:ext cx="309610" cy="369332"/>
              <a:chOff x="7696200" y="2069068"/>
              <a:chExt cx="309610" cy="369332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7696200" y="2133600"/>
                <a:ext cx="304800" cy="304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697712" y="2069068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P</a:t>
                </a:r>
                <a:endParaRPr lang="en-CA" b="1" dirty="0"/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506351" y="818676"/>
            <a:ext cx="1828800" cy="864632"/>
            <a:chOff x="1206500" y="647700"/>
            <a:chExt cx="1828800" cy="864632"/>
          </a:xfrm>
        </p:grpSpPr>
        <p:sp>
          <p:nvSpPr>
            <p:cNvPr id="26" name="Oval 25"/>
            <p:cNvSpPr/>
            <p:nvPr/>
          </p:nvSpPr>
          <p:spPr>
            <a:xfrm>
              <a:off x="1206500" y="826532"/>
              <a:ext cx="1828800" cy="68580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35100" y="978932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MAPKAPK2</a:t>
              </a:r>
              <a:endParaRPr lang="en-CA" b="1" dirty="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678051" y="647700"/>
              <a:ext cx="309610" cy="369332"/>
              <a:chOff x="7696200" y="2069068"/>
              <a:chExt cx="309610" cy="369332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7696200" y="2133600"/>
                <a:ext cx="304800" cy="304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697712" y="2069068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P</a:t>
                </a:r>
                <a:endParaRPr lang="en-CA" b="1" dirty="0"/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88626" y="1734108"/>
            <a:ext cx="1828800" cy="864632"/>
            <a:chOff x="1206500" y="647700"/>
            <a:chExt cx="1828800" cy="864632"/>
          </a:xfrm>
        </p:grpSpPr>
        <p:sp>
          <p:nvSpPr>
            <p:cNvPr id="35" name="Oval 34"/>
            <p:cNvSpPr/>
            <p:nvPr/>
          </p:nvSpPr>
          <p:spPr>
            <a:xfrm>
              <a:off x="1206500" y="826532"/>
              <a:ext cx="1828800" cy="68580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435100" y="978932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MAPKAPK2</a:t>
              </a:r>
              <a:endParaRPr lang="en-CA" b="1" dirty="0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2678051" y="647700"/>
              <a:ext cx="309610" cy="369332"/>
              <a:chOff x="7696200" y="2069068"/>
              <a:chExt cx="309610" cy="369332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7696200" y="2133600"/>
                <a:ext cx="304800" cy="304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697712" y="2069068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P</a:t>
                </a:r>
                <a:endParaRPr lang="en-CA" b="1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544451" y="2499204"/>
            <a:ext cx="1828800" cy="864632"/>
            <a:chOff x="1206500" y="647700"/>
            <a:chExt cx="1828800" cy="864632"/>
          </a:xfrm>
        </p:grpSpPr>
        <p:sp>
          <p:nvSpPr>
            <p:cNvPr id="41" name="Oval 40"/>
            <p:cNvSpPr/>
            <p:nvPr/>
          </p:nvSpPr>
          <p:spPr>
            <a:xfrm>
              <a:off x="1206500" y="826532"/>
              <a:ext cx="1828800" cy="68580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35100" y="978932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MAPKAPK2</a:t>
              </a:r>
              <a:endParaRPr lang="en-CA" b="1" dirty="0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2678051" y="647700"/>
              <a:ext cx="309610" cy="369332"/>
              <a:chOff x="7696200" y="2069068"/>
              <a:chExt cx="309610" cy="369332"/>
            </a:xfrm>
          </p:grpSpPr>
          <p:sp>
            <p:nvSpPr>
              <p:cNvPr id="44" name="Oval 43"/>
              <p:cNvSpPr/>
              <p:nvPr/>
            </p:nvSpPr>
            <p:spPr>
              <a:xfrm>
                <a:off x="7696200" y="2133600"/>
                <a:ext cx="304800" cy="304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7697712" y="2069068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P</a:t>
                </a:r>
                <a:endParaRPr lang="en-CA" b="1" dirty="0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180332" y="3427736"/>
            <a:ext cx="1828800" cy="864632"/>
            <a:chOff x="1206500" y="647700"/>
            <a:chExt cx="1828800" cy="864632"/>
          </a:xfrm>
        </p:grpSpPr>
        <p:sp>
          <p:nvSpPr>
            <p:cNvPr id="47" name="Oval 46"/>
            <p:cNvSpPr/>
            <p:nvPr/>
          </p:nvSpPr>
          <p:spPr>
            <a:xfrm>
              <a:off x="1206500" y="826532"/>
              <a:ext cx="1828800" cy="68580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435100" y="978932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MAPKAPK2</a:t>
              </a:r>
              <a:endParaRPr lang="en-CA" b="1" dirty="0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678051" y="647700"/>
              <a:ext cx="309610" cy="369332"/>
              <a:chOff x="7696200" y="2069068"/>
              <a:chExt cx="309610" cy="369332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7696200" y="2133600"/>
                <a:ext cx="304800" cy="304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7697712" y="2069068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P</a:t>
                </a:r>
                <a:endParaRPr lang="en-CA" b="1" dirty="0"/>
              </a:p>
            </p:txBody>
          </p:sp>
        </p:grpSp>
      </p:grpSp>
      <p:sp>
        <p:nvSpPr>
          <p:cNvPr id="53" name="Oval 52"/>
          <p:cNvSpPr/>
          <p:nvPr/>
        </p:nvSpPr>
        <p:spPr>
          <a:xfrm>
            <a:off x="3543300" y="325756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4" name="TextBox 53"/>
          <p:cNvSpPr txBox="1"/>
          <p:nvPr/>
        </p:nvSpPr>
        <p:spPr>
          <a:xfrm>
            <a:off x="3771900" y="47815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59" name="Oval 58"/>
          <p:cNvSpPr/>
          <p:nvPr/>
        </p:nvSpPr>
        <p:spPr>
          <a:xfrm>
            <a:off x="3948188" y="1062040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TextBox 59"/>
          <p:cNvSpPr txBox="1"/>
          <p:nvPr/>
        </p:nvSpPr>
        <p:spPr>
          <a:xfrm>
            <a:off x="4176788" y="121444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65" name="Oval 64"/>
          <p:cNvSpPr/>
          <p:nvPr/>
        </p:nvSpPr>
        <p:spPr>
          <a:xfrm>
            <a:off x="3530463" y="1977472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TextBox 65"/>
          <p:cNvSpPr txBox="1"/>
          <p:nvPr/>
        </p:nvSpPr>
        <p:spPr>
          <a:xfrm>
            <a:off x="3759063" y="2129872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71" name="Oval 70"/>
          <p:cNvSpPr/>
          <p:nvPr/>
        </p:nvSpPr>
        <p:spPr>
          <a:xfrm>
            <a:off x="3986288" y="2742568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TextBox 71"/>
          <p:cNvSpPr txBox="1"/>
          <p:nvPr/>
        </p:nvSpPr>
        <p:spPr>
          <a:xfrm>
            <a:off x="4214888" y="28949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grpSp>
        <p:nvGrpSpPr>
          <p:cNvPr id="73" name="Group 72"/>
          <p:cNvGrpSpPr/>
          <p:nvPr/>
        </p:nvGrpSpPr>
        <p:grpSpPr>
          <a:xfrm>
            <a:off x="5457839" y="2563736"/>
            <a:ext cx="309610" cy="369332"/>
            <a:chOff x="7696200" y="2069068"/>
            <a:chExt cx="309610" cy="369332"/>
          </a:xfrm>
        </p:grpSpPr>
        <p:sp>
          <p:nvSpPr>
            <p:cNvPr id="74" name="Oval 73"/>
            <p:cNvSpPr/>
            <p:nvPr/>
          </p:nvSpPr>
          <p:spPr>
            <a:xfrm>
              <a:off x="7696200" y="2133600"/>
              <a:ext cx="304800" cy="304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697712" y="206906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P</a:t>
              </a:r>
              <a:endParaRPr lang="en-CA" b="1" dirty="0"/>
            </a:p>
          </p:txBody>
        </p:sp>
      </p:grpSp>
      <p:sp>
        <p:nvSpPr>
          <p:cNvPr id="77" name="Oval 76"/>
          <p:cNvSpPr/>
          <p:nvPr/>
        </p:nvSpPr>
        <p:spPr>
          <a:xfrm>
            <a:off x="3622169" y="3671100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" name="TextBox 77"/>
          <p:cNvSpPr txBox="1"/>
          <p:nvPr/>
        </p:nvSpPr>
        <p:spPr>
          <a:xfrm>
            <a:off x="3850769" y="38235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83" name="Oval 82"/>
          <p:cNvSpPr/>
          <p:nvPr/>
        </p:nvSpPr>
        <p:spPr>
          <a:xfrm>
            <a:off x="6807063" y="325756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4" name="TextBox 83"/>
          <p:cNvSpPr txBox="1"/>
          <p:nvPr/>
        </p:nvSpPr>
        <p:spPr>
          <a:xfrm>
            <a:off x="7035663" y="47815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89" name="Oval 88"/>
          <p:cNvSpPr/>
          <p:nvPr/>
        </p:nvSpPr>
        <p:spPr>
          <a:xfrm>
            <a:off x="7211951" y="1062040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0" name="TextBox 89"/>
          <p:cNvSpPr txBox="1"/>
          <p:nvPr/>
        </p:nvSpPr>
        <p:spPr>
          <a:xfrm>
            <a:off x="7440551" y="121444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95" name="Oval 94"/>
          <p:cNvSpPr/>
          <p:nvPr/>
        </p:nvSpPr>
        <p:spPr>
          <a:xfrm>
            <a:off x="6794226" y="1977472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6" name="TextBox 95"/>
          <p:cNvSpPr txBox="1"/>
          <p:nvPr/>
        </p:nvSpPr>
        <p:spPr>
          <a:xfrm>
            <a:off x="7022826" y="2129872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101" name="Oval 100"/>
          <p:cNvSpPr/>
          <p:nvPr/>
        </p:nvSpPr>
        <p:spPr>
          <a:xfrm>
            <a:off x="7250051" y="2742568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2" name="TextBox 101"/>
          <p:cNvSpPr txBox="1"/>
          <p:nvPr/>
        </p:nvSpPr>
        <p:spPr>
          <a:xfrm>
            <a:off x="7478651" y="28949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107" name="Oval 106"/>
          <p:cNvSpPr/>
          <p:nvPr/>
        </p:nvSpPr>
        <p:spPr>
          <a:xfrm>
            <a:off x="6885932" y="3671100"/>
            <a:ext cx="1828800" cy="685800"/>
          </a:xfrm>
          <a:prstGeom prst="ellipse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8" name="TextBox 107"/>
          <p:cNvSpPr txBox="1"/>
          <p:nvPr/>
        </p:nvSpPr>
        <p:spPr>
          <a:xfrm>
            <a:off x="7114532" y="38235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MAPKAPK2</a:t>
            </a:r>
            <a:endParaRPr lang="en-CA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1463" y="4471999"/>
            <a:ext cx="2336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Euthermia</a:t>
            </a:r>
            <a:endParaRPr lang="en-CA" sz="2400" b="1" dirty="0"/>
          </a:p>
        </p:txBody>
      </p:sp>
      <p:sp>
        <p:nvSpPr>
          <p:cNvPr id="112" name="TextBox 111"/>
          <p:cNvSpPr txBox="1"/>
          <p:nvPr/>
        </p:nvSpPr>
        <p:spPr>
          <a:xfrm>
            <a:off x="3327331" y="4472000"/>
            <a:ext cx="2336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Hibernation</a:t>
            </a:r>
            <a:endParaRPr lang="en-CA" sz="24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6477000" y="4473599"/>
            <a:ext cx="2601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In vitro </a:t>
            </a:r>
            <a:r>
              <a:rPr lang="en-US" sz="2400" b="1" dirty="0" err="1" smtClean="0"/>
              <a:t>dephosphorylation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74336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cellsignal.com/reference/pathway/images/MAPK_p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7010400" cy="709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Isosceles Triangle 1"/>
          <p:cNvSpPr/>
          <p:nvPr/>
        </p:nvSpPr>
        <p:spPr>
          <a:xfrm>
            <a:off x="4635500" y="29718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Isosceles Triangle 3"/>
          <p:cNvSpPr/>
          <p:nvPr/>
        </p:nvSpPr>
        <p:spPr>
          <a:xfrm>
            <a:off x="4749800" y="49530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Isosceles Triangle 4"/>
          <p:cNvSpPr/>
          <p:nvPr/>
        </p:nvSpPr>
        <p:spPr>
          <a:xfrm>
            <a:off x="7543800" y="54102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Isosceles Triangle 6"/>
          <p:cNvSpPr/>
          <p:nvPr/>
        </p:nvSpPr>
        <p:spPr>
          <a:xfrm>
            <a:off x="7924800" y="55245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Isosceles Triangle 7"/>
          <p:cNvSpPr/>
          <p:nvPr/>
        </p:nvSpPr>
        <p:spPr>
          <a:xfrm>
            <a:off x="4648200" y="5867400"/>
            <a:ext cx="228600" cy="228600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Isosceles Triangle 8"/>
          <p:cNvSpPr/>
          <p:nvPr/>
        </p:nvSpPr>
        <p:spPr>
          <a:xfrm>
            <a:off x="7099300" y="6045200"/>
            <a:ext cx="228600" cy="228600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>
              <a:rot lat="0" lon="0" rev="3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/>
          <p:cNvSpPr txBox="1"/>
          <p:nvPr/>
        </p:nvSpPr>
        <p:spPr>
          <a:xfrm>
            <a:off x="0" y="1752600"/>
            <a:ext cx="198120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MAPKAPK2 inactivation seemingly at odds with other trends</a:t>
            </a:r>
            <a:endParaRPr lang="en-CA" sz="2400" b="1" dirty="0"/>
          </a:p>
        </p:txBody>
      </p:sp>
      <p:sp>
        <p:nvSpPr>
          <p:cNvPr id="12" name="Isosceles Triangle 11"/>
          <p:cNvSpPr/>
          <p:nvPr/>
        </p:nvSpPr>
        <p:spPr>
          <a:xfrm>
            <a:off x="6629400" y="5384800"/>
            <a:ext cx="228600" cy="228600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>
              <a:rot lat="0" lon="0" rev="3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Isosceles Triangle 12"/>
          <p:cNvSpPr/>
          <p:nvPr/>
        </p:nvSpPr>
        <p:spPr>
          <a:xfrm>
            <a:off x="5867400" y="4089400"/>
            <a:ext cx="228600" cy="228600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>
              <a:rot lat="0" lon="0" rev="3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534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452751" y="1303656"/>
            <a:ext cx="1828800" cy="864632"/>
            <a:chOff x="1206500" y="647700"/>
            <a:chExt cx="1828800" cy="864632"/>
          </a:xfrm>
        </p:grpSpPr>
        <p:sp>
          <p:nvSpPr>
            <p:cNvPr id="3" name="Oval 2"/>
            <p:cNvSpPr/>
            <p:nvPr/>
          </p:nvSpPr>
          <p:spPr>
            <a:xfrm>
              <a:off x="1206500" y="826532"/>
              <a:ext cx="1828800" cy="685800"/>
            </a:xfrm>
            <a:prstGeom prst="ellipse">
              <a:avLst/>
            </a:prstGeom>
            <a:solidFill>
              <a:srgbClr val="FF9999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35100" y="978932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MAPKAPK2</a:t>
              </a:r>
              <a:endParaRPr lang="en-CA" b="1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678051" y="647700"/>
              <a:ext cx="309610" cy="369332"/>
              <a:chOff x="7696200" y="2069068"/>
              <a:chExt cx="309610" cy="369332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7696200" y="2133600"/>
                <a:ext cx="304800" cy="304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697712" y="2069068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P</a:t>
                </a:r>
                <a:endParaRPr lang="en-CA" b="1" dirty="0"/>
              </a:p>
            </p:txBody>
          </p:sp>
        </p:grpSp>
      </p:grpSp>
      <p:cxnSp>
        <p:nvCxnSpPr>
          <p:cNvPr id="6" name="Straight Arrow Connector 5"/>
          <p:cNvCxnSpPr>
            <a:stCxn id="3" idx="4"/>
            <a:endCxn id="16" idx="0"/>
          </p:cNvCxnSpPr>
          <p:nvPr/>
        </p:nvCxnSpPr>
        <p:spPr>
          <a:xfrm flipH="1">
            <a:off x="952500" y="2168288"/>
            <a:ext cx="3414651" cy="7019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8600" y="508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Other targets of MAPKAPK2</a:t>
            </a:r>
            <a:endParaRPr lang="en-CA" sz="3200" b="1" dirty="0"/>
          </a:p>
        </p:txBody>
      </p:sp>
      <p:cxnSp>
        <p:nvCxnSpPr>
          <p:cNvPr id="24" name="Straight Arrow Connector 23"/>
          <p:cNvCxnSpPr>
            <a:stCxn id="3" idx="4"/>
            <a:endCxn id="20" idx="0"/>
          </p:cNvCxnSpPr>
          <p:nvPr/>
        </p:nvCxnSpPr>
        <p:spPr>
          <a:xfrm flipH="1">
            <a:off x="3695700" y="2168288"/>
            <a:ext cx="671451" cy="74138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2" name="Straight Arrow Connector 2051"/>
          <p:cNvCxnSpPr>
            <a:stCxn id="3" idx="4"/>
            <a:endCxn id="36" idx="0"/>
          </p:cNvCxnSpPr>
          <p:nvPr/>
        </p:nvCxnSpPr>
        <p:spPr>
          <a:xfrm>
            <a:off x="4367151" y="2168288"/>
            <a:ext cx="1281051" cy="72868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4" name="Straight Arrow Connector 2053"/>
          <p:cNvCxnSpPr>
            <a:stCxn id="3" idx="4"/>
            <a:endCxn id="40" idx="0"/>
          </p:cNvCxnSpPr>
          <p:nvPr/>
        </p:nvCxnSpPr>
        <p:spPr>
          <a:xfrm flipH="1">
            <a:off x="1745425" y="2168288"/>
            <a:ext cx="2621726" cy="146974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Straight Arrow Connector 2062"/>
          <p:cNvCxnSpPr>
            <a:stCxn id="3" idx="4"/>
            <a:endCxn id="52" idx="0"/>
          </p:cNvCxnSpPr>
          <p:nvPr/>
        </p:nvCxnSpPr>
        <p:spPr>
          <a:xfrm>
            <a:off x="4367151" y="2168288"/>
            <a:ext cx="3109851" cy="145704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8" name="Straight Arrow Connector 2067"/>
          <p:cNvCxnSpPr>
            <a:stCxn id="3" idx="4"/>
            <a:endCxn id="61" idx="0"/>
          </p:cNvCxnSpPr>
          <p:nvPr/>
        </p:nvCxnSpPr>
        <p:spPr>
          <a:xfrm>
            <a:off x="4367151" y="2168288"/>
            <a:ext cx="3833751" cy="6868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0" name="Straight Arrow Connector 2069"/>
          <p:cNvCxnSpPr>
            <a:stCxn id="3" idx="4"/>
            <a:endCxn id="58" idx="0"/>
          </p:cNvCxnSpPr>
          <p:nvPr/>
        </p:nvCxnSpPr>
        <p:spPr>
          <a:xfrm>
            <a:off x="4367151" y="2168288"/>
            <a:ext cx="442851" cy="16544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" y="2870200"/>
            <a:ext cx="1828800" cy="685800"/>
            <a:chOff x="381000" y="2857500"/>
            <a:chExt cx="1828800" cy="685800"/>
          </a:xfrm>
        </p:grpSpPr>
        <p:sp>
          <p:nvSpPr>
            <p:cNvPr id="16" name="Oval 15"/>
            <p:cNvSpPr/>
            <p:nvPr/>
          </p:nvSpPr>
          <p:spPr>
            <a:xfrm>
              <a:off x="381000" y="2857500"/>
              <a:ext cx="1828800" cy="6858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1500" y="3015734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CREB</a:t>
              </a:r>
              <a:endParaRPr lang="en-CA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781300" y="2909669"/>
            <a:ext cx="1828800" cy="685800"/>
            <a:chOff x="3405112" y="2857500"/>
            <a:chExt cx="1828800" cy="685800"/>
          </a:xfrm>
        </p:grpSpPr>
        <p:sp>
          <p:nvSpPr>
            <p:cNvPr id="20" name="Oval 19"/>
            <p:cNvSpPr/>
            <p:nvPr/>
          </p:nvSpPr>
          <p:spPr>
            <a:xfrm>
              <a:off x="3405112" y="2857500"/>
              <a:ext cx="1828800" cy="6858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633712" y="3009900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 smtClean="0"/>
                <a:t>Akt</a:t>
              </a:r>
              <a:endParaRPr lang="en-CA" b="1" dirty="0"/>
            </a:p>
          </p:txBody>
        </p:sp>
      </p:grpSp>
      <p:grpSp>
        <p:nvGrpSpPr>
          <p:cNvPr id="2060" name="Group 2059"/>
          <p:cNvGrpSpPr/>
          <p:nvPr/>
        </p:nvGrpSpPr>
        <p:grpSpPr>
          <a:xfrm>
            <a:off x="831025" y="3638034"/>
            <a:ext cx="1828800" cy="685800"/>
            <a:chOff x="831025" y="3638034"/>
            <a:chExt cx="1828800" cy="685800"/>
          </a:xfrm>
        </p:grpSpPr>
        <p:sp>
          <p:nvSpPr>
            <p:cNvPr id="40" name="Oval 39"/>
            <p:cNvSpPr/>
            <p:nvPr/>
          </p:nvSpPr>
          <p:spPr>
            <a:xfrm>
              <a:off x="831025" y="3638034"/>
              <a:ext cx="1828800" cy="685800"/>
            </a:xfrm>
            <a:prstGeom prst="ellipse">
              <a:avLst/>
            </a:prstGeom>
            <a:solidFill>
              <a:srgbClr val="9999FF"/>
            </a:solidFill>
            <a:ln>
              <a:solidFill>
                <a:srgbClr val="33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21525" y="379626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Hsp25/27</a:t>
              </a:r>
              <a:endParaRPr lang="en-CA" b="1" dirty="0"/>
            </a:p>
          </p:txBody>
        </p:sp>
      </p:grpSp>
      <p:grpSp>
        <p:nvGrpSpPr>
          <p:cNvPr id="2065" name="Group 2064"/>
          <p:cNvGrpSpPr/>
          <p:nvPr/>
        </p:nvGrpSpPr>
        <p:grpSpPr>
          <a:xfrm>
            <a:off x="6562602" y="3625334"/>
            <a:ext cx="1828800" cy="685800"/>
            <a:chOff x="6562602" y="3625334"/>
            <a:chExt cx="1828800" cy="685800"/>
          </a:xfrm>
        </p:grpSpPr>
        <p:sp>
          <p:nvSpPr>
            <p:cNvPr id="52" name="Oval 51"/>
            <p:cNvSpPr/>
            <p:nvPr/>
          </p:nvSpPr>
          <p:spPr>
            <a:xfrm>
              <a:off x="6562602" y="3625334"/>
              <a:ext cx="1828800" cy="685800"/>
            </a:xfrm>
            <a:prstGeom prst="ellipse">
              <a:avLst/>
            </a:prstGeom>
            <a:solidFill>
              <a:srgbClr val="FF66CC"/>
            </a:solidFill>
            <a:ln>
              <a:solidFill>
                <a:srgbClr val="66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743700" y="3765371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b="1" dirty="0" smtClean="0"/>
                <a:t>α</a:t>
              </a:r>
              <a:r>
                <a:rPr lang="en-US" b="1" dirty="0" smtClean="0"/>
                <a:t>B-</a:t>
              </a:r>
              <a:r>
                <a:rPr lang="en-US" b="1" dirty="0" err="1" smtClean="0"/>
                <a:t>crystallin</a:t>
              </a:r>
              <a:endParaRPr lang="en-CA" b="1" dirty="0"/>
            </a:p>
          </p:txBody>
        </p:sp>
      </p:grpSp>
      <p:grpSp>
        <p:nvGrpSpPr>
          <p:cNvPr id="2066" name="Group 2065"/>
          <p:cNvGrpSpPr/>
          <p:nvPr/>
        </p:nvGrpSpPr>
        <p:grpSpPr>
          <a:xfrm>
            <a:off x="3895602" y="3822700"/>
            <a:ext cx="1828800" cy="685800"/>
            <a:chOff x="5354453" y="4323834"/>
            <a:chExt cx="1828800" cy="685800"/>
          </a:xfrm>
        </p:grpSpPr>
        <p:sp>
          <p:nvSpPr>
            <p:cNvPr id="58" name="Oval 57"/>
            <p:cNvSpPr/>
            <p:nvPr/>
          </p:nvSpPr>
          <p:spPr>
            <a:xfrm>
              <a:off x="5354453" y="4323834"/>
              <a:ext cx="1828800" cy="6858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99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354453" y="4482068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5-Lipooxygenase</a:t>
              </a:r>
              <a:endParaRPr lang="en-CA" b="1" dirty="0"/>
            </a:p>
          </p:txBody>
        </p:sp>
      </p:grpSp>
      <p:grpSp>
        <p:nvGrpSpPr>
          <p:cNvPr id="2064" name="Group 2063"/>
          <p:cNvGrpSpPr/>
          <p:nvPr/>
        </p:nvGrpSpPr>
        <p:grpSpPr>
          <a:xfrm>
            <a:off x="7286502" y="2855120"/>
            <a:ext cx="1828800" cy="685800"/>
            <a:chOff x="7286502" y="2855120"/>
            <a:chExt cx="1828800" cy="685800"/>
          </a:xfrm>
        </p:grpSpPr>
        <p:sp>
          <p:nvSpPr>
            <p:cNvPr id="61" name="Oval 60"/>
            <p:cNvSpPr/>
            <p:nvPr/>
          </p:nvSpPr>
          <p:spPr>
            <a:xfrm>
              <a:off x="7286502" y="2855120"/>
              <a:ext cx="1828800" cy="685800"/>
            </a:xfrm>
            <a:prstGeom prst="ellipse">
              <a:avLst/>
            </a:prstGeom>
            <a:solidFill>
              <a:srgbClr val="66FF66"/>
            </a:solidFill>
            <a:ln>
              <a:solidFill>
                <a:srgbClr val="00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391400" y="2857500"/>
              <a:ext cx="17239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Tyrosine hydroxylase</a:t>
              </a:r>
              <a:endParaRPr lang="en-CA" b="1" dirty="0"/>
            </a:p>
          </p:txBody>
        </p:sp>
      </p:grpSp>
      <p:grpSp>
        <p:nvGrpSpPr>
          <p:cNvPr id="2061" name="Group 2060"/>
          <p:cNvGrpSpPr/>
          <p:nvPr/>
        </p:nvGrpSpPr>
        <p:grpSpPr>
          <a:xfrm>
            <a:off x="4733802" y="2896969"/>
            <a:ext cx="1828800" cy="698500"/>
            <a:chOff x="7010400" y="2857500"/>
            <a:chExt cx="1828800" cy="698500"/>
          </a:xfrm>
        </p:grpSpPr>
        <p:sp>
          <p:nvSpPr>
            <p:cNvPr id="36" name="Oval 35"/>
            <p:cNvSpPr/>
            <p:nvPr/>
          </p:nvSpPr>
          <p:spPr>
            <a:xfrm>
              <a:off x="7010400" y="2857500"/>
              <a:ext cx="1828800" cy="685800"/>
            </a:xfrm>
            <a:prstGeom prst="ellipse">
              <a:avLst/>
            </a:prstGeom>
            <a:solidFill>
              <a:srgbClr val="FFCC00"/>
            </a:solidFill>
            <a:ln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00900" y="2909669"/>
              <a:ext cx="1447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Glycogen synthase</a:t>
              </a:r>
              <a:endParaRPr lang="en-CA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3941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50800"/>
            <a:ext cx="876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MAPKAPK2 targets - expected phosphorylation state changes during hibernation</a:t>
            </a:r>
            <a:endParaRPr lang="en-CA" sz="32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01140"/>
              </p:ext>
            </p:extLst>
          </p:nvPr>
        </p:nvGraphicFramePr>
        <p:xfrm>
          <a:off x="533400" y="1600200"/>
          <a:ext cx="8229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55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Increase</a:t>
                      </a:r>
                      <a:endParaRPr lang="en-CA" sz="24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</a:rPr>
                        <a:t>Decrease</a:t>
                      </a:r>
                      <a:endParaRPr lang="en-CA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2400" b="1" dirty="0" smtClean="0"/>
                        <a:t>Hsp25/27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Akt</a:t>
                      </a:r>
                      <a:r>
                        <a:rPr lang="en-US" sz="2400" b="1" strike="noStrike" baseline="30000" dirty="0" smtClean="0">
                          <a:solidFill>
                            <a:schemeClr val="tx1"/>
                          </a:solidFill>
                        </a:rPr>
                        <a:t>*</a:t>
                      </a:r>
                      <a:endParaRPr lang="en-CA" sz="2400" b="1" strike="noStrike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2400" b="1" dirty="0" smtClean="0"/>
                        <a:t>CREB</a:t>
                      </a:r>
                      <a:endParaRPr lang="en-US" sz="2400" b="1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5-Lipooxygenase</a:t>
                      </a:r>
                      <a:endParaRPr lang="en-C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US" sz="2400" b="1" dirty="0" smtClean="0"/>
                        <a:t>Glycogen synthase</a:t>
                      </a:r>
                      <a:endParaRPr lang="en-US" sz="2400" b="1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Tyrosine hydroxylase (</a:t>
                      </a:r>
                      <a:r>
                        <a:rPr lang="en-US" sz="2400" b="1" dirty="0" smtClean="0">
                          <a:solidFill>
                            <a:srgbClr val="FFCC00"/>
                          </a:solidFill>
                        </a:rPr>
                        <a:t>?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sz="2400" b="1" dirty="0" smtClean="0"/>
                        <a:t>α</a:t>
                      </a:r>
                      <a:r>
                        <a:rPr lang="en-US" sz="2400" b="1" dirty="0" smtClean="0"/>
                        <a:t>B-</a:t>
                      </a:r>
                      <a:r>
                        <a:rPr lang="en-US" sz="2400" b="1" dirty="0" err="1" smtClean="0"/>
                        <a:t>crystallin</a:t>
                      </a:r>
                      <a:endParaRPr lang="en-CA" sz="2400" b="1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" y="45720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</a:t>
            </a:r>
            <a:r>
              <a:rPr lang="en-US" dirty="0" err="1" smtClean="0"/>
              <a:t>Abnous</a:t>
            </a:r>
            <a:r>
              <a:rPr lang="en-US" dirty="0" smtClean="0"/>
              <a:t>, K., </a:t>
            </a:r>
            <a:r>
              <a:rPr lang="en-US" b="1" dirty="0" err="1" smtClean="0"/>
              <a:t>Dieni</a:t>
            </a:r>
            <a:r>
              <a:rPr lang="en-US" b="1" dirty="0" smtClean="0"/>
              <a:t>, C.A.</a:t>
            </a:r>
            <a:r>
              <a:rPr lang="en-US" dirty="0" smtClean="0"/>
              <a:t>, </a:t>
            </a:r>
            <a:r>
              <a:rPr lang="en-US" dirty="0" err="1" smtClean="0"/>
              <a:t>Storey</a:t>
            </a:r>
            <a:r>
              <a:rPr lang="en-US" dirty="0" smtClean="0"/>
              <a:t>, K.B. (2008) Regulation of </a:t>
            </a:r>
            <a:r>
              <a:rPr lang="en-US" dirty="0" err="1" smtClean="0"/>
              <a:t>Akt</a:t>
            </a:r>
            <a:r>
              <a:rPr lang="en-US" dirty="0" smtClean="0"/>
              <a:t> during hibernation in Richardson’s ground squirrels. </a:t>
            </a:r>
            <a:r>
              <a:rPr lang="en-US" i="1" dirty="0" err="1" smtClean="0"/>
              <a:t>Biochim</a:t>
            </a:r>
            <a:r>
              <a:rPr lang="en-US" i="1" dirty="0" smtClean="0"/>
              <a:t>. </a:t>
            </a:r>
            <a:r>
              <a:rPr lang="en-US" i="1" dirty="0" err="1" smtClean="0"/>
              <a:t>Biophys</a:t>
            </a:r>
            <a:r>
              <a:rPr lang="en-US" i="1" dirty="0" smtClean="0"/>
              <a:t>. </a:t>
            </a:r>
            <a:r>
              <a:rPr lang="en-US" i="1" dirty="0" err="1" smtClean="0"/>
              <a:t>Acta</a:t>
            </a:r>
            <a:r>
              <a:rPr lang="en-US" dirty="0" smtClean="0"/>
              <a:t> 1780: 185-193.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6039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Signal transduction pathways.sv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0"/>
            <a:ext cx="7594600" cy="557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508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Future efforts</a:t>
            </a:r>
            <a:endParaRPr lang="en-CA" sz="32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14140"/>
              </p:ext>
            </p:extLst>
          </p:nvPr>
        </p:nvGraphicFramePr>
        <p:xfrm>
          <a:off x="438150" y="1600200"/>
          <a:ext cx="83439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990600"/>
                <a:gridCol w="3543300"/>
              </a:tblGrid>
              <a:tr h="355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What mechanism (phosphatase?) promotes low phosphorylation state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in MAPKAPK2 despite p38MAPK activation?</a:t>
                      </a:r>
                      <a:endParaRPr lang="en-CA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CA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For MAPKAPK2 targets which should have increased phosphorylation in mammalian hibernation, which protein kinase is “compensating” for MAPKAPK2 suppression?</a:t>
                      </a:r>
                      <a:endParaRPr lang="en-C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80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609600"/>
            <a:ext cx="876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Thank you!</a:t>
            </a:r>
            <a:endParaRPr lang="en-CA" sz="6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2057400"/>
            <a:ext cx="876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Abnous</a:t>
            </a:r>
            <a:r>
              <a:rPr lang="en-US" sz="2800" b="1" dirty="0" smtClean="0"/>
              <a:t>, K., </a:t>
            </a:r>
            <a:r>
              <a:rPr lang="en-US" sz="2800" b="1" u="sng" dirty="0" err="1" smtClean="0"/>
              <a:t>Dieni</a:t>
            </a:r>
            <a:r>
              <a:rPr lang="en-US" sz="2800" b="1" u="sng" dirty="0" smtClean="0"/>
              <a:t>, C.A.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Storey</a:t>
            </a:r>
            <a:r>
              <a:rPr lang="en-US" sz="2800" b="1" dirty="0" smtClean="0"/>
              <a:t>, K.B. Suppression of MAPKAPK2 during mammalian hibernation. </a:t>
            </a:r>
            <a:r>
              <a:rPr lang="en-US" sz="2800" b="1" i="1" dirty="0" smtClean="0"/>
              <a:t>Cryobiology</a:t>
            </a:r>
            <a:r>
              <a:rPr lang="en-US" sz="2800" b="1" dirty="0" smtClean="0"/>
              <a:t>. In press.</a:t>
            </a:r>
            <a:endParaRPr lang="en-CA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810000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hlinkClick r:id="rId3"/>
              </a:rPr>
              <a:t>http://chrisdieni.com</a:t>
            </a:r>
            <a:endParaRPr lang="en-US" sz="2800" b="1" dirty="0" smtClean="0"/>
          </a:p>
          <a:p>
            <a:pPr algn="ctr"/>
            <a:r>
              <a:rPr lang="en-US" sz="2800" b="1" dirty="0" smtClean="0">
                <a:hlinkClick r:id="rId4"/>
              </a:rPr>
              <a:t>http://twitter.com/chrisdieni</a:t>
            </a:r>
            <a:r>
              <a:rPr lang="en-US" sz="2800" b="1" dirty="0" smtClean="0"/>
              <a:t> 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418687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394</Words>
  <Application>Microsoft Office PowerPoint</Application>
  <PresentationFormat>On-screen Show (4:3)</PresentationFormat>
  <Paragraphs>90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Anthony Dieni</dc:creator>
  <cp:lastModifiedBy>Christopher Anthony Dieni</cp:lastModifiedBy>
  <cp:revision>41</cp:revision>
  <dcterms:created xsi:type="dcterms:W3CDTF">2012-10-03T16:40:41Z</dcterms:created>
  <dcterms:modified xsi:type="dcterms:W3CDTF">2012-10-05T18:48:06Z</dcterms:modified>
</cp:coreProperties>
</file>