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8"/>
  </p:notesMasterIdLst>
  <p:sldIdLst>
    <p:sldId id="269" r:id="rId3"/>
    <p:sldId id="268" r:id="rId4"/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70" r:id="rId15"/>
    <p:sldId id="266" r:id="rId16"/>
    <p:sldId id="267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A50021"/>
    <a:srgbClr val="FFDBB7"/>
    <a:srgbClr val="FF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37" autoAdjust="0"/>
  </p:normalViewPr>
  <p:slideViewPr>
    <p:cSldViewPr>
      <p:cViewPr varScale="1">
        <p:scale>
          <a:sx n="88" d="100"/>
          <a:sy n="88" d="100"/>
        </p:scale>
        <p:origin x="-1380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8AA61E-88AB-4FB7-AACE-272A7DCC0933}" type="datetimeFigureOut">
              <a:rPr lang="en-CA" smtClean="0"/>
              <a:t>22/10/2012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A17106-E3B6-46A2-947D-2CF7ABF4AC4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992707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465E98C7-176A-41BB-8152-904B40AE7C06}" type="slidenum">
              <a:rPr lang="en-US" sz="1200" smtClean="0"/>
              <a:pPr/>
              <a:t>1</a:t>
            </a:fld>
            <a:endParaRPr lang="en-US" sz="1200" smtClean="0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B10A38E4-A552-4AE0-9AD9-275682AB1461}" type="slidenum">
              <a:rPr lang="en-US" sz="1200" smtClean="0">
                <a:solidFill>
                  <a:prstClr val="black"/>
                </a:solidFill>
              </a:rPr>
              <a:pPr/>
              <a:t>2</a:t>
            </a:fld>
            <a:endParaRPr lang="en-US" sz="1200" smtClean="0">
              <a:solidFill>
                <a:prstClr val="black"/>
              </a:solidFill>
            </a:endParaRPr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465E98C7-176A-41BB-8152-904B40AE7C06}" type="slidenum">
              <a:rPr lang="en-US" sz="1200" smtClean="0"/>
              <a:pPr/>
              <a:t>3</a:t>
            </a:fld>
            <a:endParaRPr lang="en-US" sz="1200" smtClean="0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ACE31CC2-93D0-4BDF-8A7E-CF0EE78D6469}" type="slidenum">
              <a:rPr lang="en-US" sz="1200" smtClean="0">
                <a:solidFill>
                  <a:prstClr val="black"/>
                </a:solidFill>
              </a:rPr>
              <a:pPr/>
              <a:t>4</a:t>
            </a:fld>
            <a:endParaRPr lang="en-US" sz="1200" smtClean="0">
              <a:solidFill>
                <a:prstClr val="black"/>
              </a:solidFill>
            </a:endParaRPr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5517"/>
            <a:ext cx="5486400" cy="411268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88189473-7E63-4A1A-A0F3-4252E45F4384}" type="slidenum">
              <a:rPr lang="en-US" sz="1200" smtClean="0"/>
              <a:pPr/>
              <a:t>5</a:t>
            </a:fld>
            <a:endParaRPr lang="en-US" sz="1200" smtClean="0"/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FC938BBA-0146-4795-BA20-C5E38F61C79B}" type="slidenum">
              <a:rPr lang="en-US" sz="1200" smtClean="0"/>
              <a:pPr/>
              <a:t>6</a:t>
            </a:fld>
            <a:endParaRPr lang="en-US" sz="1200" smtClean="0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AC5143A8-E539-4B3F-921E-4954CE0333B6}" type="slidenum">
              <a:rPr lang="en-US" sz="1200" smtClean="0"/>
              <a:pPr/>
              <a:t>7</a:t>
            </a:fld>
            <a:endParaRPr lang="en-US" sz="1200" smtClean="0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E545C6AB-8F57-4E06-8107-D2EF769DC75C}" type="slidenum">
              <a:rPr lang="en-US" sz="1200" smtClean="0"/>
              <a:pPr/>
              <a:t>8</a:t>
            </a:fld>
            <a:endParaRPr lang="en-US" sz="1200" smtClean="0"/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E545C6AB-8F57-4E06-8107-D2EF769DC75C}" type="slidenum">
              <a:rPr lang="en-US" sz="1200" smtClean="0"/>
              <a:pPr/>
              <a:t>9</a:t>
            </a:fld>
            <a:endParaRPr lang="en-US" sz="1200" smtClean="0"/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624E86B9-C6A4-47B8-A9BA-B6721A533516}" type="slidenum">
              <a:rPr lang="en-US" sz="1200" smtClean="0"/>
              <a:pPr/>
              <a:t>10</a:t>
            </a:fld>
            <a:endParaRPr lang="en-US" sz="1200" smtClean="0"/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624E86B9-C6A4-47B8-A9BA-B6721A533516}" type="slidenum">
              <a:rPr lang="en-US" sz="1200" smtClean="0"/>
              <a:pPr/>
              <a:t>11</a:t>
            </a:fld>
            <a:endParaRPr lang="en-US" sz="1200" smtClean="0"/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624E86B9-C6A4-47B8-A9BA-B6721A533516}" type="slidenum">
              <a:rPr lang="en-US" sz="1200" smtClean="0"/>
              <a:pPr/>
              <a:t>12</a:t>
            </a:fld>
            <a:endParaRPr lang="en-US" sz="1200" smtClean="0"/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ACE31CC2-93D0-4BDF-8A7E-CF0EE78D6469}" type="slidenum">
              <a:rPr lang="en-US" sz="1200" smtClean="0">
                <a:solidFill>
                  <a:prstClr val="black"/>
                </a:solidFill>
              </a:rPr>
              <a:pPr/>
              <a:t>13</a:t>
            </a:fld>
            <a:endParaRPr lang="en-US" sz="1200" smtClean="0">
              <a:solidFill>
                <a:prstClr val="black"/>
              </a:solidFill>
            </a:endParaRPr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5517"/>
            <a:ext cx="5486400" cy="411268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B10A38E4-A552-4AE0-9AD9-275682AB1461}" type="slidenum">
              <a:rPr lang="en-US" sz="1200" smtClean="0"/>
              <a:pPr/>
              <a:t>14</a:t>
            </a:fld>
            <a:endParaRPr lang="en-US" sz="1200" smtClean="0"/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B10A38E4-A552-4AE0-9AD9-275682AB1461}" type="slidenum">
              <a:rPr lang="en-US" sz="1200" smtClean="0"/>
              <a:pPr/>
              <a:t>15</a:t>
            </a:fld>
            <a:endParaRPr lang="en-US" sz="1200" smtClean="0"/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5CAFF-ADD4-4F0D-9455-2A39396D77C4}" type="datetimeFigureOut">
              <a:rPr lang="en-CA" smtClean="0"/>
              <a:t>22/10/2012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4BBD7-709B-48C0-B361-884E4797E90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70235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5CAFF-ADD4-4F0D-9455-2A39396D77C4}" type="datetimeFigureOut">
              <a:rPr lang="en-CA" smtClean="0"/>
              <a:t>22/10/2012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4BBD7-709B-48C0-B361-884E4797E90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3470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5CAFF-ADD4-4F0D-9455-2A39396D77C4}" type="datetimeFigureOut">
              <a:rPr lang="en-CA" smtClean="0"/>
              <a:t>22/10/2012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4BBD7-709B-48C0-B361-884E4797E90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707988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5CAFF-ADD4-4F0D-9455-2A39396D77C4}" type="datetimeFigureOut">
              <a:rPr lang="en-CA" smtClean="0"/>
              <a:t>22/10/2012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4BBD7-709B-48C0-B361-884E4797E90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970698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5CAFF-ADD4-4F0D-9455-2A39396D77C4}" type="datetimeFigureOut">
              <a:rPr lang="en-CA" smtClean="0"/>
              <a:t>22/10/2012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4BBD7-709B-48C0-B361-884E4797E90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153891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5CAFF-ADD4-4F0D-9455-2A39396D77C4}" type="datetimeFigureOut">
              <a:rPr lang="en-CA" smtClean="0"/>
              <a:t>22/10/2012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4BBD7-709B-48C0-B361-884E4797E90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4416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5CAFF-ADD4-4F0D-9455-2A39396D77C4}" type="datetimeFigureOut">
              <a:rPr lang="en-CA" smtClean="0"/>
              <a:t>22/10/2012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4BBD7-709B-48C0-B361-884E4797E90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528000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5CAFF-ADD4-4F0D-9455-2A39396D77C4}" type="datetimeFigureOut">
              <a:rPr lang="en-CA" smtClean="0"/>
              <a:t>22/10/2012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4BBD7-709B-48C0-B361-884E4797E90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106755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5CAFF-ADD4-4F0D-9455-2A39396D77C4}" type="datetimeFigureOut">
              <a:rPr lang="en-CA" smtClean="0"/>
              <a:t>22/10/2012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4BBD7-709B-48C0-B361-884E4797E90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05588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5CAFF-ADD4-4F0D-9455-2A39396D77C4}" type="datetimeFigureOut">
              <a:rPr lang="en-CA" smtClean="0"/>
              <a:t>22/10/2012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4BBD7-709B-48C0-B361-884E4797E90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894583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5CAFF-ADD4-4F0D-9455-2A39396D77C4}" type="datetimeFigureOut">
              <a:rPr lang="en-CA" smtClean="0"/>
              <a:t>22/10/2012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4BBD7-709B-48C0-B361-884E4797E90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957003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E0EC74-D631-4E5D-BAC4-186FC18256D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5743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E99B48-91D5-4C4B-8E4E-B729F23C79C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21596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7FF9F1-8448-4EC9-93DE-B761235E235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2999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5F57CE-61ED-4AE6-B49B-817DC741C11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64395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AEA3E2-50B9-4063-8BAD-B6C25DC610D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39690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8CD531-31C9-46A3-9F17-7B2488FCA05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5613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0E9AF5-E1EF-4399-BE2C-4CC56C56565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49563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AFFD27-FB2B-4055-AC20-5A22D55E4E5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214453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C667E8-8E90-4EF1-9C7B-4E4F0667FB2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58868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7B25C5-E890-43C9-8CB3-1C1AB941C17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79318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32CBB-E239-4D35-B631-9D5259CC838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209056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6AF5ED-8950-49FA-B1B1-4CABD15E783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975628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21D6C9-FDC5-4504-AC0A-0F005695F99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840845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2D0B01-3B72-4B96-9AC7-033DE2B7F83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68193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E5CAFF-ADD4-4F0D-9455-2A39396D77C4}" type="datetimeFigureOut">
              <a:rPr lang="en-CA" smtClean="0"/>
              <a:t>22/10/2012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D4BBD7-709B-48C0-B361-884E4797E90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530072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398F8F"/>
            </a:gs>
            <a:gs pos="50000">
              <a:srgbClr val="66FFFF"/>
            </a:gs>
            <a:gs pos="100000">
              <a:srgbClr val="398F8F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E33F0A1E-22AD-4D23-ADB2-F253AE2DE3AA}" type="slidenum">
              <a:rPr lang="en-US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1703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.jpe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12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jpeg"/><Relationship Id="rId11" Type="http://schemas.openxmlformats.org/officeDocument/2006/relationships/image" Target="../media/image12.jpeg"/><Relationship Id="rId5" Type="http://schemas.openxmlformats.org/officeDocument/2006/relationships/image" Target="../media/image6.jpeg"/><Relationship Id="rId10" Type="http://schemas.openxmlformats.org/officeDocument/2006/relationships/image" Target="../media/image11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5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8.wmf"/><Relationship Id="rId4" Type="http://schemas.openxmlformats.org/officeDocument/2006/relationships/oleObject" Target="../embeddings/oleObject1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5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8.wmf"/><Relationship Id="rId4" Type="http://schemas.openxmlformats.org/officeDocument/2006/relationships/oleObject" Target="../embeddings/oleObject2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5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8.wmf"/><Relationship Id="rId4" Type="http://schemas.openxmlformats.org/officeDocument/2006/relationships/oleObject" Target="../embeddings/oleObject3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12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jpeg"/><Relationship Id="rId11" Type="http://schemas.openxmlformats.org/officeDocument/2006/relationships/image" Target="../media/image12.jpeg"/><Relationship Id="rId5" Type="http://schemas.openxmlformats.org/officeDocument/2006/relationships/image" Target="../media/image6.jpeg"/><Relationship Id="rId10" Type="http://schemas.openxmlformats.org/officeDocument/2006/relationships/image" Target="../media/image11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3" descr="E:\All-Photos-Most\Nature\Rideau R at Carleton\Dec 2004-Univ-10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0000"/>
                    </a14:imgEffect>
                    <a14:imgEffect>
                      <a14:brightnessContrast bright="60000" contras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0" y="152400"/>
            <a:ext cx="9144000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B3005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NATURAL ANSWERS / LES SOLUTIONS NATURELLES</a:t>
            </a:r>
          </a:p>
          <a:p>
            <a:pPr algn="ctr"/>
            <a:endParaRPr lang="en-US" sz="1200" b="1" dirty="0" smtClean="0">
              <a:solidFill>
                <a:srgbClr val="B3005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3200" b="1" dirty="0" err="1" smtClean="0">
                <a:solidFill>
                  <a:srgbClr val="B3005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Defences</a:t>
            </a:r>
            <a:r>
              <a:rPr lang="en-US" sz="3200" b="1" dirty="0" smtClean="0">
                <a:solidFill>
                  <a:srgbClr val="B3005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against human disease in the simplest of places / </a:t>
            </a:r>
            <a:r>
              <a:rPr lang="fr-CA" sz="3200" b="1" dirty="0">
                <a:solidFill>
                  <a:srgbClr val="B3005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 moyens des se défendre contre la maladie humaine trouvés dans les plus simple des lieux</a:t>
            </a:r>
            <a:endParaRPr lang="en-US" sz="3200" b="1" dirty="0">
              <a:solidFill>
                <a:srgbClr val="B3005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-21773" y="3559713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MAFA Lunch and Learn Lecture Series</a:t>
            </a:r>
          </a:p>
          <a:p>
            <a:pPr algn="ctr"/>
            <a:r>
              <a:rPr lang="en-US" b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Moncton Public Library / </a:t>
            </a:r>
            <a:r>
              <a:rPr lang="en-US" b="1" dirty="0" err="1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Bibliotheque</a:t>
            </a:r>
            <a:r>
              <a:rPr lang="en-US" b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lang="en-US" b="1" dirty="0" err="1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ublique</a:t>
            </a:r>
            <a:r>
              <a:rPr lang="en-US" b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Moncton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-21773" y="441960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Christopher Anthony </a:t>
            </a:r>
            <a:r>
              <a:rPr lang="en-US" b="1" dirty="0" err="1" smtClean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Dieni</a:t>
            </a:r>
            <a:endParaRPr lang="en-US" b="1" dirty="0" smtClean="0">
              <a:solidFill>
                <a:srgbClr val="A5002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b="1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Margaret and Wallace McCain Postdoctoral Fellow</a:t>
            </a:r>
          </a:p>
          <a:p>
            <a:pPr algn="ctr"/>
            <a:r>
              <a:rPr lang="en-US" b="1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Department of Chemistry and Biochemistry</a:t>
            </a:r>
          </a:p>
          <a:p>
            <a:pPr algn="ctr"/>
            <a:r>
              <a:rPr lang="en-US" b="1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Mount Allison University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21772" y="640080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http://chrisdieni.com</a:t>
            </a:r>
          </a:p>
        </p:txBody>
      </p:sp>
      <p:pic>
        <p:nvPicPr>
          <p:cNvPr id="4098" name="Picture 2" descr="File:Mount Allison Logo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773" y="5410201"/>
            <a:ext cx="2149447" cy="1391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4200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Text Box 3"/>
          <p:cNvSpPr txBox="1">
            <a:spLocks noChangeArrowheads="1"/>
          </p:cNvSpPr>
          <p:nvPr/>
        </p:nvSpPr>
        <p:spPr bwMode="auto">
          <a:xfrm>
            <a:off x="97971" y="228600"/>
            <a:ext cx="89916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400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DIABETES / DIABÈTE</a:t>
            </a:r>
            <a:endParaRPr lang="en-US" sz="4400" dirty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87085" y="2362200"/>
            <a:ext cx="899160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9 MILLION CANADIANS / 9 MILLION DE CANADIENS</a:t>
            </a:r>
            <a:endParaRPr lang="en-US" sz="4400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76200" y="4876800"/>
            <a:ext cx="89916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9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~25%</a:t>
            </a:r>
            <a:endParaRPr lang="en-US" sz="9600" dirty="0">
              <a:solidFill>
                <a:srgbClr val="FF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5201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3" descr="E:\All-Photos-Most\Nature\Rideau R at Carleton\Dec 2004-Univ-1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6573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8"/>
          <p:cNvSpPr>
            <a:spLocks noChangeArrowheads="1"/>
          </p:cNvSpPr>
          <p:nvPr/>
        </p:nvSpPr>
        <p:spPr bwMode="auto">
          <a:xfrm>
            <a:off x="3984625" y="1981200"/>
            <a:ext cx="968375" cy="1590675"/>
          </a:xfrm>
          <a:prstGeom prst="downArrow">
            <a:avLst>
              <a:gd name="adj1" fmla="val 50000"/>
              <a:gd name="adj2" fmla="val 41066"/>
            </a:avLst>
          </a:prstGeom>
          <a:solidFill>
            <a:srgbClr val="FF99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</a:endParaRPr>
          </a:p>
        </p:txBody>
      </p:sp>
      <p:grpSp>
        <p:nvGrpSpPr>
          <p:cNvPr id="22531" name="Group 9"/>
          <p:cNvGrpSpPr>
            <a:grpSpLocks/>
          </p:cNvGrpSpPr>
          <p:nvPr/>
        </p:nvGrpSpPr>
        <p:grpSpPr bwMode="auto">
          <a:xfrm>
            <a:off x="2500313" y="3786188"/>
            <a:ext cx="4360862" cy="3049587"/>
            <a:chOff x="2890" y="2416"/>
            <a:chExt cx="2747" cy="1921"/>
          </a:xfrm>
        </p:grpSpPr>
        <p:pic>
          <p:nvPicPr>
            <p:cNvPr id="22543" name="Picture 10" descr="DSCN2515-sm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334" t="38000" r="16667"/>
            <a:stretch>
              <a:fillRect/>
            </a:stretch>
          </p:blipFill>
          <p:spPr bwMode="auto">
            <a:xfrm>
              <a:off x="3472" y="3675"/>
              <a:ext cx="656" cy="617"/>
            </a:xfrm>
            <a:prstGeom prst="rect">
              <a:avLst/>
            </a:prstGeom>
            <a:noFill/>
            <a:ln w="57150">
              <a:solidFill>
                <a:srgbClr val="FF99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544" name="Picture 11" descr="DSCN3035-sm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333" t="10435" r="21333" b="15652"/>
            <a:stretch>
              <a:fillRect/>
            </a:stretch>
          </p:blipFill>
          <p:spPr bwMode="auto">
            <a:xfrm>
              <a:off x="4594" y="3566"/>
              <a:ext cx="731" cy="648"/>
            </a:xfrm>
            <a:prstGeom prst="rect">
              <a:avLst/>
            </a:prstGeom>
            <a:noFill/>
            <a:ln w="57150">
              <a:solidFill>
                <a:srgbClr val="FF99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545" name="Text Box 12"/>
            <p:cNvSpPr txBox="1">
              <a:spLocks noChangeArrowheads="1"/>
            </p:cNvSpPr>
            <p:nvPr/>
          </p:nvSpPr>
          <p:spPr bwMode="auto">
            <a:xfrm>
              <a:off x="4095" y="4106"/>
              <a:ext cx="756" cy="231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800" b="1">
                  <a:solidFill>
                    <a:srgbClr val="000000"/>
                  </a:solidFill>
                  <a:latin typeface="Arial" charset="0"/>
                </a:rPr>
                <a:t>Diapause</a:t>
              </a:r>
            </a:p>
          </p:txBody>
        </p:sp>
        <p:pic>
          <p:nvPicPr>
            <p:cNvPr id="22546" name="Picture 13" descr="DSCN0799-sm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667" b="4445"/>
            <a:stretch>
              <a:fillRect/>
            </a:stretch>
          </p:blipFill>
          <p:spPr bwMode="auto">
            <a:xfrm>
              <a:off x="2890" y="2416"/>
              <a:ext cx="1532" cy="1135"/>
            </a:xfrm>
            <a:prstGeom prst="rect">
              <a:avLst/>
            </a:prstGeom>
            <a:noFill/>
            <a:ln w="57150" cmpd="thinThick">
              <a:solidFill>
                <a:srgbClr val="FF99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547" name="Picture 14" descr="DSCN3372-sm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7" y="2659"/>
              <a:ext cx="1060" cy="751"/>
            </a:xfrm>
            <a:prstGeom prst="rect">
              <a:avLst/>
            </a:prstGeom>
            <a:noFill/>
            <a:ln w="57150">
              <a:solidFill>
                <a:srgbClr val="FF99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548" name="Text Box 15"/>
            <p:cNvSpPr txBox="1">
              <a:spLocks noChangeArrowheads="1"/>
            </p:cNvSpPr>
            <p:nvPr/>
          </p:nvSpPr>
          <p:spPr bwMode="auto">
            <a:xfrm>
              <a:off x="4277" y="3365"/>
              <a:ext cx="1118" cy="233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800" dirty="0">
                  <a:solidFill>
                    <a:srgbClr val="000000"/>
                  </a:solidFill>
                  <a:latin typeface="Arial" charset="0"/>
                </a:rPr>
                <a:t> </a:t>
              </a:r>
              <a:r>
                <a:rPr lang="en-US" sz="1800" b="1" dirty="0" smtClean="0">
                  <a:solidFill>
                    <a:srgbClr val="000000"/>
                  </a:solidFill>
                  <a:latin typeface="Arial" charset="0"/>
                </a:rPr>
                <a:t>Freezing / Gel</a:t>
              </a:r>
              <a:endParaRPr lang="en-US" sz="1800" b="1" dirty="0">
                <a:solidFill>
                  <a:srgbClr val="000000"/>
                </a:solidFill>
                <a:latin typeface="Arial" charset="0"/>
              </a:endParaRPr>
            </a:p>
          </p:txBody>
        </p:sp>
      </p:grpSp>
      <p:grpSp>
        <p:nvGrpSpPr>
          <p:cNvPr id="22532" name="Group 16"/>
          <p:cNvGrpSpPr>
            <a:grpSpLocks/>
          </p:cNvGrpSpPr>
          <p:nvPr/>
        </p:nvGrpSpPr>
        <p:grpSpPr bwMode="auto">
          <a:xfrm>
            <a:off x="5867400" y="581025"/>
            <a:ext cx="3241675" cy="3419475"/>
            <a:chOff x="3696" y="255"/>
            <a:chExt cx="2042" cy="2154"/>
          </a:xfrm>
        </p:grpSpPr>
        <p:pic>
          <p:nvPicPr>
            <p:cNvPr id="22539" name="Picture 17" descr="IMG0071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7" y="1706"/>
              <a:ext cx="1129" cy="703"/>
            </a:xfrm>
            <a:prstGeom prst="rect">
              <a:avLst/>
            </a:prstGeom>
            <a:noFill/>
            <a:ln w="57150">
              <a:solidFill>
                <a:srgbClr val="FF99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540" name="Picture 18" descr="Redeared-3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" y="255"/>
              <a:ext cx="1152" cy="1155"/>
            </a:xfrm>
            <a:prstGeom prst="rect">
              <a:avLst/>
            </a:prstGeom>
            <a:noFill/>
            <a:ln w="57150" cmpd="thinThick">
              <a:solidFill>
                <a:srgbClr val="FF99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541" name="Text Box 19"/>
            <p:cNvSpPr txBox="1">
              <a:spLocks noChangeArrowheads="1"/>
            </p:cNvSpPr>
            <p:nvPr/>
          </p:nvSpPr>
          <p:spPr bwMode="auto">
            <a:xfrm>
              <a:off x="4559" y="1449"/>
              <a:ext cx="1179" cy="224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b="1" dirty="0" smtClean="0">
                  <a:solidFill>
                    <a:srgbClr val="000000"/>
                  </a:solidFill>
                  <a:latin typeface="Arial" charset="0"/>
                </a:rPr>
                <a:t>Anoxia / </a:t>
              </a:r>
              <a:r>
                <a:rPr lang="en-US" sz="1600" b="1" dirty="0" err="1" smtClean="0">
                  <a:solidFill>
                    <a:srgbClr val="000000"/>
                  </a:solidFill>
                  <a:latin typeface="Arial" charset="0"/>
                </a:rPr>
                <a:t>Anoxie</a:t>
              </a:r>
              <a:endParaRPr lang="en-US" sz="1600" b="1" dirty="0">
                <a:solidFill>
                  <a:srgbClr val="000000"/>
                </a:solidFill>
                <a:latin typeface="Arial" charset="0"/>
              </a:endParaRPr>
            </a:p>
          </p:txBody>
        </p:sp>
        <p:pic>
          <p:nvPicPr>
            <p:cNvPr id="22542" name="Picture 20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96" y="1340"/>
              <a:ext cx="921" cy="684"/>
            </a:xfrm>
            <a:prstGeom prst="rect">
              <a:avLst/>
            </a:prstGeom>
            <a:noFill/>
            <a:ln w="57150">
              <a:solidFill>
                <a:srgbClr val="FF99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2533" name="Group 21"/>
          <p:cNvGrpSpPr>
            <a:grpSpLocks/>
          </p:cNvGrpSpPr>
          <p:nvPr/>
        </p:nvGrpSpPr>
        <p:grpSpPr bwMode="auto">
          <a:xfrm>
            <a:off x="73025" y="917575"/>
            <a:ext cx="2974975" cy="3768725"/>
            <a:chOff x="68" y="578"/>
            <a:chExt cx="1874" cy="2374"/>
          </a:xfrm>
        </p:grpSpPr>
        <p:pic>
          <p:nvPicPr>
            <p:cNvPr id="22535" name="Picture 22" descr="little brown bat-4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5" y="1126"/>
              <a:ext cx="967" cy="1147"/>
            </a:xfrm>
            <a:prstGeom prst="rect">
              <a:avLst/>
            </a:prstGeom>
            <a:noFill/>
            <a:ln w="38100">
              <a:solidFill>
                <a:srgbClr val="FF99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536" name="Picture 23" descr="thirteen-lined_ground_squirrel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" y="578"/>
              <a:ext cx="1048" cy="1271"/>
            </a:xfrm>
            <a:prstGeom prst="rect">
              <a:avLst/>
            </a:prstGeom>
            <a:noFill/>
            <a:ln w="57150" cmpd="thinThick">
              <a:solidFill>
                <a:srgbClr val="FF99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537" name="Text Box 24"/>
            <p:cNvSpPr txBox="1">
              <a:spLocks noChangeArrowheads="1"/>
            </p:cNvSpPr>
            <p:nvPr/>
          </p:nvSpPr>
          <p:spPr bwMode="auto">
            <a:xfrm>
              <a:off x="68" y="2721"/>
              <a:ext cx="1076" cy="231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800" dirty="0">
                  <a:solidFill>
                    <a:srgbClr val="000000"/>
                  </a:solidFill>
                  <a:latin typeface="Arial" charset="0"/>
                </a:rPr>
                <a:t>  </a:t>
              </a:r>
              <a:r>
                <a:rPr lang="en-US" sz="1800" b="1" dirty="0" smtClean="0">
                  <a:solidFill>
                    <a:srgbClr val="000000"/>
                  </a:solidFill>
                  <a:latin typeface="Arial" charset="0"/>
                </a:rPr>
                <a:t>Hibernation</a:t>
              </a:r>
              <a:r>
                <a:rPr lang="en-US" sz="1800" dirty="0" smtClean="0">
                  <a:solidFill>
                    <a:srgbClr val="000000"/>
                  </a:solidFill>
                  <a:latin typeface="Arial" charset="0"/>
                </a:rPr>
                <a:t>  </a:t>
              </a:r>
              <a:endParaRPr lang="en-US" sz="1800" dirty="0">
                <a:solidFill>
                  <a:srgbClr val="000000"/>
                </a:solidFill>
                <a:latin typeface="Arial" charset="0"/>
              </a:endParaRPr>
            </a:p>
          </p:txBody>
        </p:sp>
        <p:pic>
          <p:nvPicPr>
            <p:cNvPr id="22538" name="Picture 25" descr="Zapus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00" r="12000" b="8470"/>
            <a:stretch>
              <a:fillRect/>
            </a:stretch>
          </p:blipFill>
          <p:spPr bwMode="auto">
            <a:xfrm>
              <a:off x="249" y="2079"/>
              <a:ext cx="979" cy="609"/>
            </a:xfrm>
            <a:prstGeom prst="rect">
              <a:avLst/>
            </a:prstGeom>
            <a:noFill/>
            <a:ln w="57150">
              <a:solidFill>
                <a:srgbClr val="FF99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6" name="Rectangle 25"/>
          <p:cNvSpPr/>
          <p:nvPr/>
        </p:nvSpPr>
        <p:spPr>
          <a:xfrm>
            <a:off x="2181091" y="142852"/>
            <a:ext cx="4925644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8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/>
                  </a:outerShdw>
                </a:effectLst>
                <a:latin typeface="Impact"/>
              </a:rPr>
              <a:t>HYPOMETABOLISM /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8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/>
                  </a:outerShdw>
                </a:effectLst>
                <a:latin typeface="Impact"/>
              </a:rPr>
              <a:t>HYPOMÉTABOLISME</a:t>
            </a:r>
            <a:endParaRPr lang="en-US" sz="48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FFFF00"/>
                  </a:gs>
                  <a:gs pos="100000">
                    <a:srgbClr val="FF9933"/>
                  </a:gs>
                </a:gsLst>
                <a:path path="rect">
                  <a:fillToRect l="50000" t="50000" r="50000" b="50000"/>
                </a:path>
              </a:gradFill>
              <a:effectLst>
                <a:outerShdw dist="35921" dir="2700000" algn="ctr" rotWithShape="0">
                  <a:srgbClr val="C0C0C0"/>
                </a:outerShdw>
              </a:effectLst>
              <a:latin typeface="Impact"/>
            </a:endParaRPr>
          </a:p>
        </p:txBody>
      </p:sp>
    </p:spTree>
    <p:extLst>
      <p:ext uri="{BB962C8B-B14F-4D97-AF65-F5344CB8AC3E}">
        <p14:creationId xmlns:p14="http://schemas.microsoft.com/office/powerpoint/2010/main" val="1425546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IMG020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8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747" name="Text Box 3"/>
          <p:cNvSpPr txBox="1">
            <a:spLocks noChangeArrowheads="1"/>
          </p:cNvSpPr>
          <p:nvPr/>
        </p:nvSpPr>
        <p:spPr bwMode="auto">
          <a:xfrm>
            <a:off x="152400" y="152400"/>
            <a:ext cx="6329681" cy="830997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 dirty="0">
                <a:latin typeface="Arial Black" pitchFamily="34" charset="0"/>
              </a:rPr>
              <a:t>WOOD </a:t>
            </a:r>
            <a:r>
              <a:rPr lang="en-US" dirty="0" smtClean="0">
                <a:latin typeface="Arial Black" pitchFamily="34" charset="0"/>
              </a:rPr>
              <a:t>FROG / GRENOUILLE DE BOIS</a:t>
            </a:r>
            <a:r>
              <a:rPr lang="en-US" dirty="0">
                <a:latin typeface="Arial Black" pitchFamily="34" charset="0"/>
              </a:rPr>
              <a:t/>
            </a:r>
            <a:br>
              <a:rPr lang="en-US" dirty="0">
                <a:latin typeface="Arial Black" pitchFamily="34" charset="0"/>
              </a:rPr>
            </a:br>
            <a:r>
              <a:rPr lang="en-US" i="1" dirty="0" err="1">
                <a:latin typeface="Arial Black" pitchFamily="34" charset="0"/>
              </a:rPr>
              <a:t>Rana</a:t>
            </a:r>
            <a:r>
              <a:rPr lang="en-US" i="1" dirty="0">
                <a:latin typeface="Arial Black" pitchFamily="34" charset="0"/>
              </a:rPr>
              <a:t> </a:t>
            </a:r>
            <a:r>
              <a:rPr lang="en-US" i="1" dirty="0" err="1">
                <a:latin typeface="Arial Black" pitchFamily="34" charset="0"/>
              </a:rPr>
              <a:t>sylvatica</a:t>
            </a:r>
            <a:endParaRPr lang="en-US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29114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IMG019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99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771" name="Text Box 3"/>
          <p:cNvSpPr txBox="1">
            <a:spLocks noChangeArrowheads="1"/>
          </p:cNvSpPr>
          <p:nvPr/>
        </p:nvSpPr>
        <p:spPr bwMode="auto">
          <a:xfrm>
            <a:off x="2686684" y="152400"/>
            <a:ext cx="632968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 dirty="0">
                <a:latin typeface="Arial Black" pitchFamily="34" charset="0"/>
              </a:rPr>
              <a:t>WOOD </a:t>
            </a:r>
            <a:r>
              <a:rPr lang="en-US" dirty="0" smtClean="0">
                <a:latin typeface="Arial Black" pitchFamily="34" charset="0"/>
              </a:rPr>
              <a:t>FROG / GRENOUILLE DE BOIS</a:t>
            </a:r>
            <a:r>
              <a:rPr lang="en-US" dirty="0">
                <a:latin typeface="Arial Black" pitchFamily="34" charset="0"/>
              </a:rPr>
              <a:t/>
            </a:r>
            <a:br>
              <a:rPr lang="en-US" dirty="0">
                <a:latin typeface="Arial Black" pitchFamily="34" charset="0"/>
              </a:rPr>
            </a:br>
            <a:r>
              <a:rPr lang="en-US" i="1" dirty="0" err="1">
                <a:latin typeface="Arial Black" pitchFamily="34" charset="0"/>
              </a:rPr>
              <a:t>Rana</a:t>
            </a:r>
            <a:r>
              <a:rPr lang="en-US" i="1" dirty="0">
                <a:latin typeface="Arial Black" pitchFamily="34" charset="0"/>
              </a:rPr>
              <a:t> </a:t>
            </a:r>
            <a:r>
              <a:rPr lang="en-US" i="1" dirty="0" err="1">
                <a:latin typeface="Arial Black" pitchFamily="34" charset="0"/>
              </a:rPr>
              <a:t>sylvatica</a:t>
            </a:r>
            <a:endParaRPr lang="en-US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28427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2"/>
          <p:cNvSpPr txBox="1">
            <a:spLocks noChangeArrowheads="1"/>
          </p:cNvSpPr>
          <p:nvPr/>
        </p:nvSpPr>
        <p:spPr bwMode="auto">
          <a:xfrm>
            <a:off x="250825" y="333375"/>
            <a:ext cx="8604250" cy="3444875"/>
          </a:xfrm>
          <a:prstGeom prst="rect">
            <a:avLst/>
          </a:prstGeom>
          <a:solidFill>
            <a:srgbClr val="00FFFF"/>
          </a:solidFill>
          <a:ln>
            <a:noFill/>
          </a:ln>
          <a:extLst>
            <a:ext uri="{91240B29-F687-4F45-9708-019B960494DF}">
              <a14:hiddenLine xmlns:a14="http://schemas.microsoft.com/office/drawing/2010/main" w="762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en-CA" sz="2000" b="1" i="1"/>
              <a:t>Frogs of various colours are numerous in those parts as far North as the latitude 61°….as the Winter approaches, they burrow under the moss, at a considerable distance from the water, where they remain in a frozen state till the Spring. I have frequently seen them dug up with the moss (when pitching tents in Winter) frozen as hard as ice; in which state the legs are as easily broken off as a pipe-stem, without giving the least sensation to the animal; but by wrapping them up in warm skins, and exposing them to a slow fire, they soon recover life…”.</a:t>
            </a:r>
            <a:r>
              <a:rPr lang="en-CA" sz="2000"/>
              <a:t>     </a:t>
            </a:r>
            <a:r>
              <a:rPr lang="en-CA" sz="2000">
                <a:latin typeface="Arial Black" pitchFamily="34" charset="0"/>
              </a:rPr>
              <a:t>Samuel Hearne</a:t>
            </a:r>
            <a:endParaRPr lang="en-US" sz="2000">
              <a:latin typeface="Arial Black" pitchFamily="34" charset="0"/>
            </a:endParaRPr>
          </a:p>
          <a:p>
            <a:pPr algn="l"/>
            <a:endParaRPr lang="en-CA" sz="2000"/>
          </a:p>
          <a:p>
            <a:r>
              <a:rPr lang="en-CA" sz="2000">
                <a:latin typeface="Arial Black" pitchFamily="34" charset="0"/>
              </a:rPr>
              <a:t>A Journey from Prince of Wales’s fort in Hudson’s Bay to the Northern Ocean in the Years 1769-1772</a:t>
            </a:r>
            <a:endParaRPr lang="en-US" sz="2000">
              <a:latin typeface="Arial Black" pitchFamily="34" charset="0"/>
            </a:endParaRPr>
          </a:p>
        </p:txBody>
      </p:sp>
      <p:pic>
        <p:nvPicPr>
          <p:cNvPr id="34819" name="Picture 3" descr="DSCN0818-sm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3500" y="3860800"/>
            <a:ext cx="3900488" cy="2925763"/>
          </a:xfrm>
          <a:prstGeom prst="rect">
            <a:avLst/>
          </a:prstGeom>
          <a:noFill/>
          <a:ln w="57150">
            <a:solidFill>
              <a:srgbClr val="FF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69777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202124"/>
            <a:ext cx="7391400" cy="565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762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8051" name="Text Box 3"/>
          <p:cNvSpPr txBox="1">
            <a:spLocks noChangeArrowheads="1"/>
          </p:cNvSpPr>
          <p:nvPr/>
        </p:nvSpPr>
        <p:spPr bwMode="auto">
          <a:xfrm>
            <a:off x="179389" y="24267"/>
            <a:ext cx="8736012" cy="1200329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600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SURVIVING FREEZING / SURVIVRE À LA CONGÉLATION</a:t>
            </a:r>
            <a:endParaRPr lang="en-US" sz="3600" dirty="0">
              <a:solidFill>
                <a:srgbClr val="FF99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Black" pitchFamily="34" charset="0"/>
            </a:endParaRPr>
          </a:p>
        </p:txBody>
      </p:sp>
      <p:sp>
        <p:nvSpPr>
          <p:cNvPr id="2" name="Rectangle 1"/>
          <p:cNvSpPr/>
          <p:nvPr/>
        </p:nvSpPr>
        <p:spPr bwMode="auto">
          <a:xfrm>
            <a:off x="1752600" y="1224596"/>
            <a:ext cx="1752600" cy="375604"/>
          </a:xfrm>
          <a:prstGeom prst="rect">
            <a:avLst/>
          </a:prstGeom>
          <a:solidFill>
            <a:schemeClr val="bg1"/>
          </a:solidFill>
          <a:ln w="762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5334000" y="1202124"/>
            <a:ext cx="3124200" cy="398076"/>
          </a:xfrm>
          <a:prstGeom prst="rect">
            <a:avLst/>
          </a:prstGeom>
          <a:solidFill>
            <a:schemeClr val="bg1"/>
          </a:solidFill>
          <a:ln w="762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1143000" y="6481694"/>
            <a:ext cx="7162800" cy="375604"/>
          </a:xfrm>
          <a:prstGeom prst="rect">
            <a:avLst/>
          </a:prstGeom>
          <a:solidFill>
            <a:schemeClr val="bg1"/>
          </a:solidFill>
          <a:ln w="762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3886200" y="5573486"/>
            <a:ext cx="1752600" cy="398076"/>
          </a:xfrm>
          <a:prstGeom prst="rect">
            <a:avLst/>
          </a:prstGeom>
          <a:solidFill>
            <a:schemeClr val="bg1"/>
          </a:solidFill>
          <a:ln w="762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2628900" y="5181601"/>
            <a:ext cx="647700" cy="228600"/>
          </a:xfrm>
          <a:prstGeom prst="rect">
            <a:avLst/>
          </a:prstGeom>
          <a:solidFill>
            <a:srgbClr val="FFDBB7"/>
          </a:solidFill>
          <a:ln w="762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3733800" y="4648200"/>
            <a:ext cx="647700" cy="228600"/>
          </a:xfrm>
          <a:prstGeom prst="rect">
            <a:avLst/>
          </a:prstGeom>
          <a:solidFill>
            <a:schemeClr val="bg1"/>
          </a:solidFill>
          <a:ln w="762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4400550" y="4876800"/>
            <a:ext cx="647700" cy="228600"/>
          </a:xfrm>
          <a:prstGeom prst="rect">
            <a:avLst/>
          </a:prstGeom>
          <a:solidFill>
            <a:schemeClr val="bg1"/>
          </a:solidFill>
          <a:ln w="762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4223544" y="5187044"/>
            <a:ext cx="1034256" cy="228600"/>
          </a:xfrm>
          <a:prstGeom prst="rect">
            <a:avLst/>
          </a:prstGeom>
          <a:solidFill>
            <a:schemeClr val="bg1"/>
          </a:solidFill>
          <a:ln w="762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1676400" y="5165274"/>
            <a:ext cx="647700" cy="228600"/>
          </a:xfrm>
          <a:prstGeom prst="rect">
            <a:avLst/>
          </a:prstGeom>
          <a:solidFill>
            <a:srgbClr val="FFDBB7"/>
          </a:solidFill>
          <a:ln w="762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1240970" y="4114800"/>
            <a:ext cx="359229" cy="239485"/>
          </a:xfrm>
          <a:prstGeom prst="rect">
            <a:avLst/>
          </a:prstGeom>
          <a:solidFill>
            <a:schemeClr val="bg1"/>
          </a:solidFill>
          <a:ln w="762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1907720" y="6005712"/>
            <a:ext cx="359229" cy="239485"/>
          </a:xfrm>
          <a:prstGeom prst="rect">
            <a:avLst/>
          </a:prstGeom>
          <a:solidFill>
            <a:schemeClr val="bg1"/>
          </a:solidFill>
          <a:ln w="762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7239000" y="6231108"/>
            <a:ext cx="990600" cy="250586"/>
          </a:xfrm>
          <a:prstGeom prst="rect">
            <a:avLst/>
          </a:prstGeom>
          <a:solidFill>
            <a:schemeClr val="bg1"/>
          </a:solidFill>
          <a:ln w="762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7211786" y="3744900"/>
            <a:ext cx="990600" cy="250586"/>
          </a:xfrm>
          <a:prstGeom prst="rect">
            <a:avLst/>
          </a:prstGeom>
          <a:solidFill>
            <a:schemeClr val="bg1"/>
          </a:solidFill>
          <a:ln w="762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6221185" y="3983314"/>
            <a:ext cx="359229" cy="250586"/>
          </a:xfrm>
          <a:prstGeom prst="rect">
            <a:avLst/>
          </a:prstGeom>
          <a:solidFill>
            <a:schemeClr val="bg1"/>
          </a:solidFill>
          <a:ln w="762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7239000" y="1807458"/>
            <a:ext cx="990600" cy="250586"/>
          </a:xfrm>
          <a:prstGeom prst="rect">
            <a:avLst/>
          </a:prstGeom>
          <a:solidFill>
            <a:schemeClr val="bg1"/>
          </a:solidFill>
          <a:ln w="762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0" name="Rectangle 19"/>
          <p:cNvSpPr/>
          <p:nvPr/>
        </p:nvSpPr>
        <p:spPr bwMode="auto">
          <a:xfrm rot="19408954">
            <a:off x="3973472" y="3744284"/>
            <a:ext cx="1141503" cy="316985"/>
          </a:xfrm>
          <a:prstGeom prst="rect">
            <a:avLst/>
          </a:prstGeom>
          <a:solidFill>
            <a:schemeClr val="bg1"/>
          </a:solidFill>
          <a:ln w="762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52600" y="1295400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Calibri" pitchFamily="34" charset="0"/>
                <a:cs typeface="Calibri" pitchFamily="34" charset="0"/>
              </a:rPr>
              <a:t>Unfrozen / 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Dégelé</a:t>
            </a:r>
            <a:endParaRPr 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676400" y="6468063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Calibri" pitchFamily="34" charset="0"/>
                <a:cs typeface="Calibri" pitchFamily="34" charset="0"/>
              </a:rPr>
              <a:t>Freezing / Gel</a:t>
            </a:r>
            <a:endParaRPr 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991210" y="1232817"/>
            <a:ext cx="50003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Calibri" pitchFamily="34" charset="0"/>
                <a:cs typeface="Calibri" pitchFamily="34" charset="0"/>
              </a:rPr>
              <a:t>W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ithout protection / Sans protection</a:t>
            </a:r>
            <a:endParaRPr 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086600" y="1688712"/>
            <a:ext cx="7130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 smtClean="0">
                <a:latin typeface="Calibri" pitchFamily="34" charset="0"/>
                <a:cs typeface="Calibri" pitchFamily="34" charset="0"/>
              </a:rPr>
              <a:t>Ice / Glace</a:t>
            </a:r>
            <a:endParaRPr lang="en-US" sz="11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039585" y="4013134"/>
            <a:ext cx="7130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 smtClean="0">
                <a:latin typeface="Calibri" pitchFamily="34" charset="0"/>
                <a:cs typeface="Calibri" pitchFamily="34" charset="0"/>
              </a:rPr>
              <a:t>Ice / Glace</a:t>
            </a:r>
            <a:endParaRPr lang="en-US" sz="11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907720" y="5187044"/>
            <a:ext cx="104503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 smtClean="0">
                <a:latin typeface="Calibri" pitchFamily="34" charset="0"/>
                <a:cs typeface="Calibri" pitchFamily="34" charset="0"/>
              </a:rPr>
              <a:t>Water / Eau</a:t>
            </a:r>
            <a:endParaRPr lang="en-US" sz="11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766206" y="5981515"/>
            <a:ext cx="7130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 smtClean="0">
                <a:latin typeface="Calibri" pitchFamily="34" charset="0"/>
                <a:cs typeface="Calibri" pitchFamily="34" charset="0"/>
              </a:rPr>
              <a:t>Ice / Glace</a:t>
            </a:r>
            <a:endParaRPr lang="en-US" sz="11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5334000" y="3870193"/>
            <a:ext cx="3048000" cy="2486208"/>
          </a:xfrm>
          <a:prstGeom prst="rect">
            <a:avLst/>
          </a:prstGeom>
          <a:solidFill>
            <a:schemeClr val="bg1"/>
          </a:solidFill>
          <a:ln w="762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3" name="Rectangle 32"/>
          <p:cNvSpPr/>
          <p:nvPr/>
        </p:nvSpPr>
        <p:spPr bwMode="auto">
          <a:xfrm>
            <a:off x="3886200" y="4991100"/>
            <a:ext cx="1524000" cy="370116"/>
          </a:xfrm>
          <a:prstGeom prst="rect">
            <a:avLst/>
          </a:prstGeom>
          <a:solidFill>
            <a:schemeClr val="bg1"/>
          </a:solidFill>
          <a:ln w="762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21213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202124"/>
            <a:ext cx="7391400" cy="565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762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8051" name="Text Box 3"/>
          <p:cNvSpPr txBox="1">
            <a:spLocks noChangeArrowheads="1"/>
          </p:cNvSpPr>
          <p:nvPr/>
        </p:nvSpPr>
        <p:spPr bwMode="auto">
          <a:xfrm>
            <a:off x="179389" y="24267"/>
            <a:ext cx="8736012" cy="1200329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600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SURVIVING FREEZING / SURVIVRE À LA CONGÉLATION</a:t>
            </a:r>
            <a:endParaRPr lang="en-US" sz="3600" dirty="0">
              <a:solidFill>
                <a:srgbClr val="FF99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Black" pitchFamily="34" charset="0"/>
            </a:endParaRPr>
          </a:p>
        </p:txBody>
      </p:sp>
      <p:sp>
        <p:nvSpPr>
          <p:cNvPr id="2" name="Rectangle 1"/>
          <p:cNvSpPr/>
          <p:nvPr/>
        </p:nvSpPr>
        <p:spPr bwMode="auto">
          <a:xfrm>
            <a:off x="1752600" y="1224596"/>
            <a:ext cx="1752600" cy="375604"/>
          </a:xfrm>
          <a:prstGeom prst="rect">
            <a:avLst/>
          </a:prstGeom>
          <a:solidFill>
            <a:schemeClr val="bg1"/>
          </a:solidFill>
          <a:ln w="762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5334000" y="1202124"/>
            <a:ext cx="3124200" cy="398076"/>
          </a:xfrm>
          <a:prstGeom prst="rect">
            <a:avLst/>
          </a:prstGeom>
          <a:solidFill>
            <a:schemeClr val="bg1"/>
          </a:solidFill>
          <a:ln w="762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1143000" y="6481694"/>
            <a:ext cx="7162800" cy="375604"/>
          </a:xfrm>
          <a:prstGeom prst="rect">
            <a:avLst/>
          </a:prstGeom>
          <a:solidFill>
            <a:schemeClr val="bg1"/>
          </a:solidFill>
          <a:ln w="762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3886200" y="5573486"/>
            <a:ext cx="1752600" cy="398076"/>
          </a:xfrm>
          <a:prstGeom prst="rect">
            <a:avLst/>
          </a:prstGeom>
          <a:solidFill>
            <a:schemeClr val="bg1"/>
          </a:solidFill>
          <a:ln w="762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2628900" y="5181601"/>
            <a:ext cx="647700" cy="228600"/>
          </a:xfrm>
          <a:prstGeom prst="rect">
            <a:avLst/>
          </a:prstGeom>
          <a:solidFill>
            <a:srgbClr val="FFDBB7"/>
          </a:solidFill>
          <a:ln w="762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3733800" y="4648200"/>
            <a:ext cx="647700" cy="228600"/>
          </a:xfrm>
          <a:prstGeom prst="rect">
            <a:avLst/>
          </a:prstGeom>
          <a:solidFill>
            <a:schemeClr val="bg1"/>
          </a:solidFill>
          <a:ln w="762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4400550" y="4876800"/>
            <a:ext cx="647700" cy="228600"/>
          </a:xfrm>
          <a:prstGeom prst="rect">
            <a:avLst/>
          </a:prstGeom>
          <a:solidFill>
            <a:schemeClr val="bg1"/>
          </a:solidFill>
          <a:ln w="762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4223544" y="5187044"/>
            <a:ext cx="1034256" cy="228600"/>
          </a:xfrm>
          <a:prstGeom prst="rect">
            <a:avLst/>
          </a:prstGeom>
          <a:solidFill>
            <a:schemeClr val="bg1"/>
          </a:solidFill>
          <a:ln w="762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1676400" y="5165274"/>
            <a:ext cx="647700" cy="228600"/>
          </a:xfrm>
          <a:prstGeom prst="rect">
            <a:avLst/>
          </a:prstGeom>
          <a:solidFill>
            <a:srgbClr val="FFDBB7"/>
          </a:solidFill>
          <a:ln w="762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1240970" y="4114800"/>
            <a:ext cx="359229" cy="239485"/>
          </a:xfrm>
          <a:prstGeom prst="rect">
            <a:avLst/>
          </a:prstGeom>
          <a:solidFill>
            <a:schemeClr val="bg1"/>
          </a:solidFill>
          <a:ln w="762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1907720" y="6005712"/>
            <a:ext cx="359229" cy="239485"/>
          </a:xfrm>
          <a:prstGeom prst="rect">
            <a:avLst/>
          </a:prstGeom>
          <a:solidFill>
            <a:schemeClr val="bg1"/>
          </a:solidFill>
          <a:ln w="762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7239000" y="6231108"/>
            <a:ext cx="990600" cy="250586"/>
          </a:xfrm>
          <a:prstGeom prst="rect">
            <a:avLst/>
          </a:prstGeom>
          <a:solidFill>
            <a:schemeClr val="bg1"/>
          </a:solidFill>
          <a:ln w="762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7211786" y="3744900"/>
            <a:ext cx="990600" cy="250586"/>
          </a:xfrm>
          <a:prstGeom prst="rect">
            <a:avLst/>
          </a:prstGeom>
          <a:solidFill>
            <a:schemeClr val="bg1"/>
          </a:solidFill>
          <a:ln w="762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6221185" y="3983314"/>
            <a:ext cx="359229" cy="250586"/>
          </a:xfrm>
          <a:prstGeom prst="rect">
            <a:avLst/>
          </a:prstGeom>
          <a:solidFill>
            <a:schemeClr val="bg1"/>
          </a:solidFill>
          <a:ln w="762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7239000" y="1807458"/>
            <a:ext cx="990600" cy="250586"/>
          </a:xfrm>
          <a:prstGeom prst="rect">
            <a:avLst/>
          </a:prstGeom>
          <a:solidFill>
            <a:schemeClr val="bg1"/>
          </a:solidFill>
          <a:ln w="762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0" name="Rectangle 19"/>
          <p:cNvSpPr/>
          <p:nvPr/>
        </p:nvSpPr>
        <p:spPr bwMode="auto">
          <a:xfrm rot="19408954">
            <a:off x="3973472" y="3744284"/>
            <a:ext cx="1141503" cy="316985"/>
          </a:xfrm>
          <a:prstGeom prst="rect">
            <a:avLst/>
          </a:prstGeom>
          <a:solidFill>
            <a:schemeClr val="bg1"/>
          </a:solidFill>
          <a:ln w="762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52600" y="1295400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Calibri" pitchFamily="34" charset="0"/>
                <a:cs typeface="Calibri" pitchFamily="34" charset="0"/>
              </a:rPr>
              <a:t>Unfrozen / 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Dégelé</a:t>
            </a:r>
            <a:endParaRPr 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676400" y="6468063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Calibri" pitchFamily="34" charset="0"/>
                <a:cs typeface="Calibri" pitchFamily="34" charset="0"/>
              </a:rPr>
              <a:t>Freezing / Gel</a:t>
            </a:r>
            <a:endParaRPr 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991210" y="1232817"/>
            <a:ext cx="50003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Calibri" pitchFamily="34" charset="0"/>
                <a:cs typeface="Calibri" pitchFamily="34" charset="0"/>
              </a:rPr>
              <a:t>W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ithout protection / Sans protection</a:t>
            </a:r>
            <a:endParaRPr 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08122" y="6490617"/>
            <a:ext cx="3467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Calibri" pitchFamily="34" charset="0"/>
                <a:cs typeface="Calibri" pitchFamily="34" charset="0"/>
              </a:rPr>
              <a:t>With protection / Avec protection</a:t>
            </a:r>
            <a:endParaRPr 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086600" y="1688712"/>
            <a:ext cx="7130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 smtClean="0">
                <a:latin typeface="Calibri" pitchFamily="34" charset="0"/>
                <a:cs typeface="Calibri" pitchFamily="34" charset="0"/>
              </a:rPr>
              <a:t>Ice / Glace</a:t>
            </a:r>
            <a:endParaRPr lang="en-US" sz="11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044291" y="3860734"/>
            <a:ext cx="7130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 smtClean="0">
                <a:latin typeface="Calibri" pitchFamily="34" charset="0"/>
                <a:cs typeface="Calibri" pitchFamily="34" charset="0"/>
              </a:rPr>
              <a:t>Ice / Glace</a:t>
            </a:r>
            <a:endParaRPr lang="en-US" sz="11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039585" y="4013134"/>
            <a:ext cx="7130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 smtClean="0">
                <a:latin typeface="Calibri" pitchFamily="34" charset="0"/>
                <a:cs typeface="Calibri" pitchFamily="34" charset="0"/>
              </a:rPr>
              <a:t>Ice / Glace</a:t>
            </a:r>
            <a:endParaRPr lang="en-US" sz="11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350578" y="3599174"/>
            <a:ext cx="7130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 smtClean="0">
                <a:latin typeface="Calibri" pitchFamily="34" charset="0"/>
                <a:cs typeface="Calibri" pitchFamily="34" charset="0"/>
              </a:rPr>
              <a:t>Protein / </a:t>
            </a:r>
            <a:r>
              <a:rPr lang="en-US" sz="1100" dirty="0" err="1" smtClean="0">
                <a:latin typeface="Calibri" pitchFamily="34" charset="0"/>
                <a:cs typeface="Calibri" pitchFamily="34" charset="0"/>
              </a:rPr>
              <a:t>Protéine</a:t>
            </a:r>
            <a:endParaRPr lang="en-US" sz="11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350577" y="6220084"/>
            <a:ext cx="71301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 smtClean="0">
                <a:latin typeface="Calibri" pitchFamily="34" charset="0"/>
                <a:cs typeface="Calibri" pitchFamily="34" charset="0"/>
              </a:rPr>
              <a:t>Glucose</a:t>
            </a:r>
            <a:endParaRPr lang="en-US" sz="11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907720" y="5187044"/>
            <a:ext cx="104503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 smtClean="0">
                <a:latin typeface="Calibri" pitchFamily="34" charset="0"/>
                <a:cs typeface="Calibri" pitchFamily="34" charset="0"/>
              </a:rPr>
              <a:t>Water / Eau</a:t>
            </a:r>
            <a:endParaRPr lang="en-US" sz="11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766206" y="5981515"/>
            <a:ext cx="7130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 smtClean="0">
                <a:latin typeface="Calibri" pitchFamily="34" charset="0"/>
                <a:cs typeface="Calibri" pitchFamily="34" charset="0"/>
              </a:rPr>
              <a:t>Ice / Glace</a:t>
            </a:r>
            <a:endParaRPr lang="en-US" sz="11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84772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152400"/>
            <a:ext cx="8839200" cy="1143000"/>
          </a:xfrm>
        </p:spPr>
        <p:txBody>
          <a:bodyPr/>
          <a:lstStyle/>
          <a:p>
            <a:pPr>
              <a:defRPr/>
            </a:pPr>
            <a:r>
              <a:rPr lang="en-US" sz="4800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CRYOPROTECTANTS / CRYOPROTECTEURS</a:t>
            </a:r>
            <a:endParaRPr lang="en-US" sz="4800" dirty="0" smtClean="0"/>
          </a:p>
        </p:txBody>
      </p:sp>
      <p:grpSp>
        <p:nvGrpSpPr>
          <p:cNvPr id="3078" name="Group 5"/>
          <p:cNvGrpSpPr>
            <a:grpSpLocks/>
          </p:cNvGrpSpPr>
          <p:nvPr/>
        </p:nvGrpSpPr>
        <p:grpSpPr bwMode="auto">
          <a:xfrm>
            <a:off x="1143571" y="1677033"/>
            <a:ext cx="7127875" cy="5060950"/>
            <a:chOff x="2221" y="1715"/>
            <a:chExt cx="3106" cy="2478"/>
          </a:xfrm>
        </p:grpSpPr>
        <p:graphicFrame>
          <p:nvGraphicFramePr>
            <p:cNvPr id="3074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742692091"/>
                </p:ext>
              </p:extLst>
            </p:nvPr>
          </p:nvGraphicFramePr>
          <p:xfrm>
            <a:off x="2221" y="1715"/>
            <a:ext cx="3106" cy="247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9" name="SPW 6.0 Graph" r:id="rId4" imgW="6450120" imgH="5106600" progId="SigmaPlotGraphicObject.4">
                    <p:embed/>
                  </p:oleObj>
                </mc:Choice>
                <mc:Fallback>
                  <p:oleObj name="SPW 6.0 Graph" r:id="rId4" imgW="6450120" imgH="5106600" progId="SigmaPlotGraphicObject.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l="5023" t="8459" r="6140" b="4935"/>
                        <a:stretch>
                          <a:fillRect/>
                        </a:stretch>
                      </p:blipFill>
                      <p:spPr bwMode="auto">
                        <a:xfrm>
                          <a:off x="2221" y="1715"/>
                          <a:ext cx="3106" cy="2478"/>
                        </a:xfrm>
                        <a:prstGeom prst="rect">
                          <a:avLst/>
                        </a:prstGeom>
                        <a:noFill/>
                        <a:ln w="57150">
                          <a:solidFill>
                            <a:srgbClr val="FF9900"/>
                          </a:solidFill>
                          <a:miter lim="800000"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079" name="Text Box 7"/>
            <p:cNvSpPr txBox="1">
              <a:spLocks noChangeArrowheads="1"/>
            </p:cNvSpPr>
            <p:nvPr/>
          </p:nvSpPr>
          <p:spPr bwMode="auto">
            <a:xfrm>
              <a:off x="3696" y="1933"/>
              <a:ext cx="557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/>
              <a:r>
                <a:rPr lang="en-US" sz="1400" b="1" dirty="0" smtClean="0">
                  <a:solidFill>
                    <a:schemeClr val="accent2"/>
                  </a:solidFill>
                  <a:latin typeface="Arial" charset="0"/>
                </a:rPr>
                <a:t>Blood / Sang</a:t>
              </a:r>
              <a:endParaRPr lang="en-US" sz="1400" b="1" dirty="0">
                <a:solidFill>
                  <a:schemeClr val="accent2"/>
                </a:solidFill>
                <a:latin typeface="Arial" charset="0"/>
              </a:endParaRPr>
            </a:p>
          </p:txBody>
        </p:sp>
        <p:sp>
          <p:nvSpPr>
            <p:cNvPr id="3080" name="Text Box 8"/>
            <p:cNvSpPr txBox="1">
              <a:spLocks noChangeArrowheads="1"/>
            </p:cNvSpPr>
            <p:nvPr/>
          </p:nvSpPr>
          <p:spPr bwMode="auto">
            <a:xfrm>
              <a:off x="3334" y="2310"/>
              <a:ext cx="492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/>
              <a:r>
                <a:rPr lang="en-US" sz="1400" b="1" dirty="0" smtClean="0">
                  <a:solidFill>
                    <a:schemeClr val="accent2"/>
                  </a:solidFill>
                  <a:latin typeface="Arial" charset="0"/>
                </a:rPr>
                <a:t>Liver / </a:t>
              </a:r>
              <a:r>
                <a:rPr lang="en-US" sz="1400" b="1" dirty="0" err="1" smtClean="0">
                  <a:solidFill>
                    <a:schemeClr val="accent2"/>
                  </a:solidFill>
                  <a:latin typeface="Arial" charset="0"/>
                </a:rPr>
                <a:t>Foie</a:t>
              </a:r>
              <a:endParaRPr lang="en-US" sz="1400" b="1" dirty="0">
                <a:solidFill>
                  <a:schemeClr val="accent2"/>
                </a:solidFill>
                <a:latin typeface="Arial" charset="0"/>
              </a:endParaRPr>
            </a:p>
          </p:txBody>
        </p:sp>
        <p:sp>
          <p:nvSpPr>
            <p:cNvPr id="3081" name="Text Box 9"/>
            <p:cNvSpPr txBox="1">
              <a:spLocks noChangeArrowheads="1"/>
            </p:cNvSpPr>
            <p:nvPr/>
          </p:nvSpPr>
          <p:spPr bwMode="auto">
            <a:xfrm>
              <a:off x="3449" y="2830"/>
              <a:ext cx="695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/>
              <a:r>
                <a:rPr lang="en-US" sz="1400" b="1" dirty="0" smtClean="0">
                  <a:solidFill>
                    <a:schemeClr val="accent2"/>
                  </a:solidFill>
                  <a:latin typeface="Arial" charset="0"/>
                </a:rPr>
                <a:t>Heart / Coeur</a:t>
              </a:r>
              <a:endParaRPr lang="en-US" sz="1400" b="1" dirty="0">
                <a:solidFill>
                  <a:schemeClr val="accent2"/>
                </a:solidFill>
                <a:latin typeface="Arial" charset="0"/>
              </a:endParaRPr>
            </a:p>
          </p:txBody>
        </p:sp>
        <p:sp>
          <p:nvSpPr>
            <p:cNvPr id="3082" name="Text Box 10"/>
            <p:cNvSpPr txBox="1">
              <a:spLocks noChangeArrowheads="1"/>
            </p:cNvSpPr>
            <p:nvPr/>
          </p:nvSpPr>
          <p:spPr bwMode="auto">
            <a:xfrm>
              <a:off x="3416" y="3158"/>
              <a:ext cx="678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/>
              <a:r>
                <a:rPr lang="en-US" sz="1400" b="1" dirty="0" smtClean="0">
                  <a:solidFill>
                    <a:schemeClr val="accent2"/>
                  </a:solidFill>
                  <a:latin typeface="Arial" charset="0"/>
                </a:rPr>
                <a:t>Kidney / Rein</a:t>
              </a:r>
              <a:endParaRPr lang="en-US" sz="1400" b="1" dirty="0">
                <a:solidFill>
                  <a:schemeClr val="accent2"/>
                </a:solidFill>
                <a:latin typeface="Arial" charset="0"/>
              </a:endParaRPr>
            </a:p>
          </p:txBody>
        </p:sp>
        <p:sp>
          <p:nvSpPr>
            <p:cNvPr id="3083" name="Text Box 11"/>
            <p:cNvSpPr txBox="1">
              <a:spLocks noChangeArrowheads="1"/>
            </p:cNvSpPr>
            <p:nvPr/>
          </p:nvSpPr>
          <p:spPr bwMode="auto">
            <a:xfrm>
              <a:off x="3833" y="3475"/>
              <a:ext cx="494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/>
              <a:r>
                <a:rPr lang="en-US" sz="1400" b="1">
                  <a:solidFill>
                    <a:schemeClr val="accent2"/>
                  </a:solidFill>
                  <a:latin typeface="Arial" charset="0"/>
                </a:rPr>
                <a:t>Muscle</a:t>
              </a:r>
            </a:p>
          </p:txBody>
        </p:sp>
      </p:grpSp>
      <p:sp>
        <p:nvSpPr>
          <p:cNvPr id="3" name="Rectangle 2"/>
          <p:cNvSpPr/>
          <p:nvPr/>
        </p:nvSpPr>
        <p:spPr bwMode="auto">
          <a:xfrm>
            <a:off x="2743200" y="6172200"/>
            <a:ext cx="4648200" cy="457200"/>
          </a:xfrm>
          <a:prstGeom prst="rect">
            <a:avLst/>
          </a:prstGeom>
          <a:solidFill>
            <a:schemeClr val="bg1"/>
          </a:solidFill>
          <a:ln w="762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028030" y="6066074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Calibri" pitchFamily="34" charset="0"/>
                <a:cs typeface="Calibri" pitchFamily="34" charset="0"/>
              </a:rPr>
              <a:t>Days / 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Jours</a:t>
            </a:r>
            <a:endParaRPr 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547308" y="6260068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Calibri" pitchFamily="34" charset="0"/>
                <a:cs typeface="Calibri" pitchFamily="34" charset="0"/>
              </a:rPr>
              <a:t>Frozen / 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Gelé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</a:t>
            </a:r>
            <a:endParaRPr 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715000" y="6260068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Calibri" pitchFamily="34" charset="0"/>
                <a:cs typeface="Calibri" pitchFamily="34" charset="0"/>
              </a:rPr>
              <a:t>Thawed /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Dégelé</a:t>
            </a:r>
            <a:endParaRPr lang="en-US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9875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152400"/>
            <a:ext cx="8839200" cy="1143000"/>
          </a:xfrm>
        </p:spPr>
        <p:txBody>
          <a:bodyPr/>
          <a:lstStyle/>
          <a:p>
            <a:pPr>
              <a:defRPr/>
            </a:pPr>
            <a:r>
              <a:rPr lang="en-US" sz="4800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CRYOPROTECTANTS / CRYOPROTECTEURS</a:t>
            </a:r>
            <a:endParaRPr lang="en-US" sz="4800" dirty="0" smtClean="0"/>
          </a:p>
        </p:txBody>
      </p:sp>
      <p:grpSp>
        <p:nvGrpSpPr>
          <p:cNvPr id="3078" name="Group 5"/>
          <p:cNvGrpSpPr>
            <a:grpSpLocks/>
          </p:cNvGrpSpPr>
          <p:nvPr/>
        </p:nvGrpSpPr>
        <p:grpSpPr bwMode="auto">
          <a:xfrm>
            <a:off x="1143571" y="1677033"/>
            <a:ext cx="7127875" cy="5060950"/>
            <a:chOff x="2221" y="1715"/>
            <a:chExt cx="3106" cy="2478"/>
          </a:xfrm>
        </p:grpSpPr>
        <p:graphicFrame>
          <p:nvGraphicFramePr>
            <p:cNvPr id="3074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409408899"/>
                </p:ext>
              </p:extLst>
            </p:nvPr>
          </p:nvGraphicFramePr>
          <p:xfrm>
            <a:off x="2221" y="1715"/>
            <a:ext cx="3106" cy="247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4" name="SPW 6.0 Graph" r:id="rId4" imgW="6450120" imgH="5106600" progId="SigmaPlotGraphicObject.4">
                    <p:embed/>
                  </p:oleObj>
                </mc:Choice>
                <mc:Fallback>
                  <p:oleObj name="SPW 6.0 Graph" r:id="rId4" imgW="6450120" imgH="5106600" progId="SigmaPlotGraphicObject.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l="5023" t="8459" r="6140" b="4935"/>
                        <a:stretch>
                          <a:fillRect/>
                        </a:stretch>
                      </p:blipFill>
                      <p:spPr bwMode="auto">
                        <a:xfrm>
                          <a:off x="2221" y="1715"/>
                          <a:ext cx="3106" cy="2478"/>
                        </a:xfrm>
                        <a:prstGeom prst="rect">
                          <a:avLst/>
                        </a:prstGeom>
                        <a:noFill/>
                        <a:ln w="57150">
                          <a:solidFill>
                            <a:srgbClr val="FF9900"/>
                          </a:solidFill>
                          <a:miter lim="800000"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079" name="Text Box 7"/>
            <p:cNvSpPr txBox="1">
              <a:spLocks noChangeArrowheads="1"/>
            </p:cNvSpPr>
            <p:nvPr/>
          </p:nvSpPr>
          <p:spPr bwMode="auto">
            <a:xfrm>
              <a:off x="3696" y="1933"/>
              <a:ext cx="557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/>
              <a:r>
                <a:rPr lang="en-US" sz="1400" b="1" dirty="0" smtClean="0">
                  <a:solidFill>
                    <a:schemeClr val="accent2"/>
                  </a:solidFill>
                  <a:latin typeface="Arial" charset="0"/>
                </a:rPr>
                <a:t>Blood / Sang</a:t>
              </a:r>
              <a:endParaRPr lang="en-US" sz="1400" b="1" dirty="0">
                <a:solidFill>
                  <a:schemeClr val="accent2"/>
                </a:solidFill>
                <a:latin typeface="Arial" charset="0"/>
              </a:endParaRPr>
            </a:p>
          </p:txBody>
        </p:sp>
        <p:sp>
          <p:nvSpPr>
            <p:cNvPr id="3080" name="Text Box 8"/>
            <p:cNvSpPr txBox="1">
              <a:spLocks noChangeArrowheads="1"/>
            </p:cNvSpPr>
            <p:nvPr/>
          </p:nvSpPr>
          <p:spPr bwMode="auto">
            <a:xfrm>
              <a:off x="3334" y="2310"/>
              <a:ext cx="492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/>
              <a:r>
                <a:rPr lang="en-US" sz="1400" b="1" dirty="0" smtClean="0">
                  <a:solidFill>
                    <a:schemeClr val="accent2"/>
                  </a:solidFill>
                  <a:latin typeface="Arial" charset="0"/>
                </a:rPr>
                <a:t>Liver / </a:t>
              </a:r>
              <a:r>
                <a:rPr lang="en-US" sz="1400" b="1" dirty="0" err="1" smtClean="0">
                  <a:solidFill>
                    <a:schemeClr val="accent2"/>
                  </a:solidFill>
                  <a:latin typeface="Arial" charset="0"/>
                </a:rPr>
                <a:t>Foie</a:t>
              </a:r>
              <a:endParaRPr lang="en-US" sz="1400" b="1" dirty="0">
                <a:solidFill>
                  <a:schemeClr val="accent2"/>
                </a:solidFill>
                <a:latin typeface="Arial" charset="0"/>
              </a:endParaRPr>
            </a:p>
          </p:txBody>
        </p:sp>
        <p:sp>
          <p:nvSpPr>
            <p:cNvPr id="3081" name="Text Box 9"/>
            <p:cNvSpPr txBox="1">
              <a:spLocks noChangeArrowheads="1"/>
            </p:cNvSpPr>
            <p:nvPr/>
          </p:nvSpPr>
          <p:spPr bwMode="auto">
            <a:xfrm>
              <a:off x="3449" y="2830"/>
              <a:ext cx="695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/>
              <a:r>
                <a:rPr lang="en-US" sz="1400" b="1" dirty="0" smtClean="0">
                  <a:solidFill>
                    <a:schemeClr val="accent2"/>
                  </a:solidFill>
                  <a:latin typeface="Arial" charset="0"/>
                </a:rPr>
                <a:t>Heart / Coeur</a:t>
              </a:r>
              <a:endParaRPr lang="en-US" sz="1400" b="1" dirty="0">
                <a:solidFill>
                  <a:schemeClr val="accent2"/>
                </a:solidFill>
                <a:latin typeface="Arial" charset="0"/>
              </a:endParaRPr>
            </a:p>
          </p:txBody>
        </p:sp>
        <p:sp>
          <p:nvSpPr>
            <p:cNvPr id="3082" name="Text Box 10"/>
            <p:cNvSpPr txBox="1">
              <a:spLocks noChangeArrowheads="1"/>
            </p:cNvSpPr>
            <p:nvPr/>
          </p:nvSpPr>
          <p:spPr bwMode="auto">
            <a:xfrm>
              <a:off x="3416" y="3158"/>
              <a:ext cx="678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/>
              <a:r>
                <a:rPr lang="en-US" sz="1400" b="1" dirty="0" smtClean="0">
                  <a:solidFill>
                    <a:schemeClr val="accent2"/>
                  </a:solidFill>
                  <a:latin typeface="Arial" charset="0"/>
                </a:rPr>
                <a:t>Kidney / Rein</a:t>
              </a:r>
              <a:endParaRPr lang="en-US" sz="1400" b="1" dirty="0">
                <a:solidFill>
                  <a:schemeClr val="accent2"/>
                </a:solidFill>
                <a:latin typeface="Arial" charset="0"/>
              </a:endParaRPr>
            </a:p>
          </p:txBody>
        </p:sp>
        <p:sp>
          <p:nvSpPr>
            <p:cNvPr id="3083" name="Text Box 11"/>
            <p:cNvSpPr txBox="1">
              <a:spLocks noChangeArrowheads="1"/>
            </p:cNvSpPr>
            <p:nvPr/>
          </p:nvSpPr>
          <p:spPr bwMode="auto">
            <a:xfrm>
              <a:off x="3833" y="3475"/>
              <a:ext cx="494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/>
              <a:r>
                <a:rPr lang="en-US" sz="1400" b="1">
                  <a:solidFill>
                    <a:schemeClr val="accent2"/>
                  </a:solidFill>
                  <a:latin typeface="Arial" charset="0"/>
                </a:rPr>
                <a:t>Muscle</a:t>
              </a:r>
            </a:p>
          </p:txBody>
        </p:sp>
      </p:grpSp>
      <p:sp>
        <p:nvSpPr>
          <p:cNvPr id="3" name="Rectangle 2"/>
          <p:cNvSpPr/>
          <p:nvPr/>
        </p:nvSpPr>
        <p:spPr bwMode="auto">
          <a:xfrm>
            <a:off x="2743200" y="6172200"/>
            <a:ext cx="4648200" cy="457200"/>
          </a:xfrm>
          <a:prstGeom prst="rect">
            <a:avLst/>
          </a:prstGeom>
          <a:solidFill>
            <a:schemeClr val="bg1"/>
          </a:solidFill>
          <a:ln w="762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028030" y="6066074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Calibri" pitchFamily="34" charset="0"/>
                <a:cs typeface="Calibri" pitchFamily="34" charset="0"/>
              </a:rPr>
              <a:t>Days / 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Jours</a:t>
            </a:r>
            <a:endParaRPr 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547308" y="6260068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Calibri" pitchFamily="34" charset="0"/>
                <a:cs typeface="Calibri" pitchFamily="34" charset="0"/>
              </a:rPr>
              <a:t>Frozen / 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Gelé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</a:t>
            </a:r>
            <a:endParaRPr 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715000" y="6260068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Calibri" pitchFamily="34" charset="0"/>
                <a:cs typeface="Calibri" pitchFamily="34" charset="0"/>
              </a:rPr>
              <a:t>Thawed /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Dégelé</a:t>
            </a:r>
            <a:endParaRPr 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806752" y="1524000"/>
            <a:ext cx="3184848" cy="1200329"/>
          </a:xfrm>
          <a:prstGeom prst="rect">
            <a:avLst/>
          </a:prstGeom>
          <a:solidFill>
            <a:srgbClr val="FFC000"/>
          </a:solidFill>
          <a:ln w="50800">
            <a:solidFill>
              <a:srgbClr val="A5002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Calibri" pitchFamily="34" charset="0"/>
                <a:cs typeface="Calibri" pitchFamily="34" charset="0"/>
              </a:rPr>
              <a:t>~50 times normal blood glucose within 3 days of freezing / </a:t>
            </a:r>
            <a:r>
              <a:rPr lang="fr-FR" dirty="0">
                <a:latin typeface="Calibri" pitchFamily="34" charset="0"/>
                <a:cs typeface="Calibri" pitchFamily="34" charset="0"/>
              </a:rPr>
              <a:t>~ 50 fois la glycémie normale en 3 jours de gel</a:t>
            </a:r>
            <a:endParaRPr lang="en-US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0955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152400"/>
            <a:ext cx="8839200" cy="1143000"/>
          </a:xfrm>
        </p:spPr>
        <p:txBody>
          <a:bodyPr/>
          <a:lstStyle/>
          <a:p>
            <a:pPr>
              <a:defRPr/>
            </a:pPr>
            <a:r>
              <a:rPr lang="en-US" sz="4800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CRYOPROTECTANTS / CRYOPROTECTEURS</a:t>
            </a:r>
            <a:endParaRPr lang="en-US" sz="4800" dirty="0" smtClean="0"/>
          </a:p>
        </p:txBody>
      </p:sp>
      <p:grpSp>
        <p:nvGrpSpPr>
          <p:cNvPr id="3078" name="Group 5"/>
          <p:cNvGrpSpPr>
            <a:grpSpLocks/>
          </p:cNvGrpSpPr>
          <p:nvPr/>
        </p:nvGrpSpPr>
        <p:grpSpPr bwMode="auto">
          <a:xfrm>
            <a:off x="1143571" y="1677033"/>
            <a:ext cx="7127875" cy="5060950"/>
            <a:chOff x="2221" y="1715"/>
            <a:chExt cx="3106" cy="2478"/>
          </a:xfrm>
        </p:grpSpPr>
        <p:graphicFrame>
          <p:nvGraphicFramePr>
            <p:cNvPr id="3074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47846737"/>
                </p:ext>
              </p:extLst>
            </p:nvPr>
          </p:nvGraphicFramePr>
          <p:xfrm>
            <a:off x="2221" y="1715"/>
            <a:ext cx="3106" cy="247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7" name="SPW 6.0 Graph" r:id="rId4" imgW="6450120" imgH="5106600" progId="SigmaPlotGraphicObject.4">
                    <p:embed/>
                  </p:oleObj>
                </mc:Choice>
                <mc:Fallback>
                  <p:oleObj name="SPW 6.0 Graph" r:id="rId4" imgW="6450120" imgH="5106600" progId="SigmaPlotGraphicObject.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l="5023" t="8459" r="6140" b="4935"/>
                        <a:stretch>
                          <a:fillRect/>
                        </a:stretch>
                      </p:blipFill>
                      <p:spPr bwMode="auto">
                        <a:xfrm>
                          <a:off x="2221" y="1715"/>
                          <a:ext cx="3106" cy="2478"/>
                        </a:xfrm>
                        <a:prstGeom prst="rect">
                          <a:avLst/>
                        </a:prstGeom>
                        <a:noFill/>
                        <a:ln w="57150">
                          <a:solidFill>
                            <a:srgbClr val="FF9900"/>
                          </a:solidFill>
                          <a:miter lim="800000"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079" name="Text Box 7"/>
            <p:cNvSpPr txBox="1">
              <a:spLocks noChangeArrowheads="1"/>
            </p:cNvSpPr>
            <p:nvPr/>
          </p:nvSpPr>
          <p:spPr bwMode="auto">
            <a:xfrm>
              <a:off x="3696" y="1933"/>
              <a:ext cx="557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/>
              <a:r>
                <a:rPr lang="en-US" sz="1400" b="1" dirty="0" smtClean="0">
                  <a:solidFill>
                    <a:schemeClr val="accent2"/>
                  </a:solidFill>
                  <a:latin typeface="Arial" charset="0"/>
                </a:rPr>
                <a:t>Blood / Sang</a:t>
              </a:r>
              <a:endParaRPr lang="en-US" sz="1400" b="1" dirty="0">
                <a:solidFill>
                  <a:schemeClr val="accent2"/>
                </a:solidFill>
                <a:latin typeface="Arial" charset="0"/>
              </a:endParaRPr>
            </a:p>
          </p:txBody>
        </p:sp>
        <p:sp>
          <p:nvSpPr>
            <p:cNvPr id="3080" name="Text Box 8"/>
            <p:cNvSpPr txBox="1">
              <a:spLocks noChangeArrowheads="1"/>
            </p:cNvSpPr>
            <p:nvPr/>
          </p:nvSpPr>
          <p:spPr bwMode="auto">
            <a:xfrm>
              <a:off x="3334" y="2310"/>
              <a:ext cx="492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/>
              <a:r>
                <a:rPr lang="en-US" sz="1400" b="1" dirty="0" smtClean="0">
                  <a:solidFill>
                    <a:schemeClr val="accent2"/>
                  </a:solidFill>
                  <a:latin typeface="Arial" charset="0"/>
                </a:rPr>
                <a:t>Liver / </a:t>
              </a:r>
              <a:r>
                <a:rPr lang="en-US" sz="1400" b="1" dirty="0" err="1" smtClean="0">
                  <a:solidFill>
                    <a:schemeClr val="accent2"/>
                  </a:solidFill>
                  <a:latin typeface="Arial" charset="0"/>
                </a:rPr>
                <a:t>Foie</a:t>
              </a:r>
              <a:endParaRPr lang="en-US" sz="1400" b="1" dirty="0">
                <a:solidFill>
                  <a:schemeClr val="accent2"/>
                </a:solidFill>
                <a:latin typeface="Arial" charset="0"/>
              </a:endParaRPr>
            </a:p>
          </p:txBody>
        </p:sp>
        <p:sp>
          <p:nvSpPr>
            <p:cNvPr id="3081" name="Text Box 9"/>
            <p:cNvSpPr txBox="1">
              <a:spLocks noChangeArrowheads="1"/>
            </p:cNvSpPr>
            <p:nvPr/>
          </p:nvSpPr>
          <p:spPr bwMode="auto">
            <a:xfrm>
              <a:off x="3449" y="2830"/>
              <a:ext cx="695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/>
              <a:r>
                <a:rPr lang="en-US" sz="1400" b="1" dirty="0" smtClean="0">
                  <a:solidFill>
                    <a:schemeClr val="accent2"/>
                  </a:solidFill>
                  <a:latin typeface="Arial" charset="0"/>
                </a:rPr>
                <a:t>Heart / Coeur</a:t>
              </a:r>
              <a:endParaRPr lang="en-US" sz="1400" b="1" dirty="0">
                <a:solidFill>
                  <a:schemeClr val="accent2"/>
                </a:solidFill>
                <a:latin typeface="Arial" charset="0"/>
              </a:endParaRPr>
            </a:p>
          </p:txBody>
        </p:sp>
        <p:sp>
          <p:nvSpPr>
            <p:cNvPr id="3082" name="Text Box 10"/>
            <p:cNvSpPr txBox="1">
              <a:spLocks noChangeArrowheads="1"/>
            </p:cNvSpPr>
            <p:nvPr/>
          </p:nvSpPr>
          <p:spPr bwMode="auto">
            <a:xfrm>
              <a:off x="3416" y="3158"/>
              <a:ext cx="678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/>
              <a:r>
                <a:rPr lang="en-US" sz="1400" b="1" dirty="0" smtClean="0">
                  <a:solidFill>
                    <a:schemeClr val="accent2"/>
                  </a:solidFill>
                  <a:latin typeface="Arial" charset="0"/>
                </a:rPr>
                <a:t>Kidney / Rein</a:t>
              </a:r>
              <a:endParaRPr lang="en-US" sz="1400" b="1" dirty="0">
                <a:solidFill>
                  <a:schemeClr val="accent2"/>
                </a:solidFill>
                <a:latin typeface="Arial" charset="0"/>
              </a:endParaRPr>
            </a:p>
          </p:txBody>
        </p:sp>
        <p:sp>
          <p:nvSpPr>
            <p:cNvPr id="3083" name="Text Box 11"/>
            <p:cNvSpPr txBox="1">
              <a:spLocks noChangeArrowheads="1"/>
            </p:cNvSpPr>
            <p:nvPr/>
          </p:nvSpPr>
          <p:spPr bwMode="auto">
            <a:xfrm>
              <a:off x="3833" y="3475"/>
              <a:ext cx="494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/>
              <a:r>
                <a:rPr lang="en-US" sz="1400" b="1">
                  <a:solidFill>
                    <a:schemeClr val="accent2"/>
                  </a:solidFill>
                  <a:latin typeface="Arial" charset="0"/>
                </a:rPr>
                <a:t>Muscle</a:t>
              </a:r>
            </a:p>
          </p:txBody>
        </p:sp>
      </p:grpSp>
      <p:sp>
        <p:nvSpPr>
          <p:cNvPr id="3" name="Rectangle 2"/>
          <p:cNvSpPr/>
          <p:nvPr/>
        </p:nvSpPr>
        <p:spPr bwMode="auto">
          <a:xfrm>
            <a:off x="2743200" y="6172200"/>
            <a:ext cx="4648200" cy="457200"/>
          </a:xfrm>
          <a:prstGeom prst="rect">
            <a:avLst/>
          </a:prstGeom>
          <a:solidFill>
            <a:schemeClr val="bg1"/>
          </a:solidFill>
          <a:ln w="762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028030" y="6066074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Calibri" pitchFamily="34" charset="0"/>
                <a:cs typeface="Calibri" pitchFamily="34" charset="0"/>
              </a:rPr>
              <a:t>Days / 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Jours</a:t>
            </a:r>
            <a:endParaRPr 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547308" y="6260068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Calibri" pitchFamily="34" charset="0"/>
                <a:cs typeface="Calibri" pitchFamily="34" charset="0"/>
              </a:rPr>
              <a:t>Frozen / 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Gelé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</a:t>
            </a:r>
            <a:endParaRPr 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715000" y="6260068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Calibri" pitchFamily="34" charset="0"/>
                <a:cs typeface="Calibri" pitchFamily="34" charset="0"/>
              </a:rPr>
              <a:t>Thawed /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Dégelé</a:t>
            </a:r>
            <a:endParaRPr 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806752" y="2292068"/>
            <a:ext cx="3261048" cy="1200329"/>
          </a:xfrm>
          <a:prstGeom prst="rect">
            <a:avLst/>
          </a:prstGeom>
          <a:solidFill>
            <a:srgbClr val="FFC000"/>
          </a:solidFill>
          <a:ln w="50800">
            <a:solidFill>
              <a:srgbClr val="A5002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Calibri" pitchFamily="34" charset="0"/>
                <a:cs typeface="Calibri" pitchFamily="34" charset="0"/>
              </a:rPr>
              <a:t>Normal blood glucose within less than 2 weeks of thawing / </a:t>
            </a:r>
            <a:r>
              <a:rPr lang="fr-FR" dirty="0">
                <a:latin typeface="Calibri" pitchFamily="34" charset="0"/>
                <a:cs typeface="Calibri" pitchFamily="34" charset="0"/>
              </a:rPr>
              <a:t>~ Glycémie normale en moins de 2 semaines de dégel</a:t>
            </a:r>
            <a:endParaRPr lang="en-US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1704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8"/>
          <p:cNvSpPr>
            <a:spLocks noChangeArrowheads="1"/>
          </p:cNvSpPr>
          <p:nvPr/>
        </p:nvSpPr>
        <p:spPr bwMode="auto">
          <a:xfrm>
            <a:off x="3984625" y="1981200"/>
            <a:ext cx="968375" cy="1590675"/>
          </a:xfrm>
          <a:prstGeom prst="downArrow">
            <a:avLst>
              <a:gd name="adj1" fmla="val 50000"/>
              <a:gd name="adj2" fmla="val 41066"/>
            </a:avLst>
          </a:prstGeom>
          <a:solidFill>
            <a:srgbClr val="FF99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</a:endParaRPr>
          </a:p>
        </p:txBody>
      </p:sp>
      <p:grpSp>
        <p:nvGrpSpPr>
          <p:cNvPr id="22531" name="Group 9"/>
          <p:cNvGrpSpPr>
            <a:grpSpLocks/>
          </p:cNvGrpSpPr>
          <p:nvPr/>
        </p:nvGrpSpPr>
        <p:grpSpPr bwMode="auto">
          <a:xfrm>
            <a:off x="2500313" y="3786188"/>
            <a:ext cx="4360862" cy="3049587"/>
            <a:chOff x="2890" y="2416"/>
            <a:chExt cx="2747" cy="1921"/>
          </a:xfrm>
        </p:grpSpPr>
        <p:pic>
          <p:nvPicPr>
            <p:cNvPr id="22543" name="Picture 10" descr="DSCN2515-sm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334" t="38000" r="16667"/>
            <a:stretch>
              <a:fillRect/>
            </a:stretch>
          </p:blipFill>
          <p:spPr bwMode="auto">
            <a:xfrm>
              <a:off x="3472" y="3675"/>
              <a:ext cx="656" cy="617"/>
            </a:xfrm>
            <a:prstGeom prst="rect">
              <a:avLst/>
            </a:prstGeom>
            <a:noFill/>
            <a:ln w="57150">
              <a:solidFill>
                <a:srgbClr val="FF99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544" name="Picture 11" descr="DSCN3035-sm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333" t="10435" r="21333" b="15652"/>
            <a:stretch>
              <a:fillRect/>
            </a:stretch>
          </p:blipFill>
          <p:spPr bwMode="auto">
            <a:xfrm>
              <a:off x="4594" y="3566"/>
              <a:ext cx="731" cy="648"/>
            </a:xfrm>
            <a:prstGeom prst="rect">
              <a:avLst/>
            </a:prstGeom>
            <a:noFill/>
            <a:ln w="57150">
              <a:solidFill>
                <a:srgbClr val="FF99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545" name="Text Box 12"/>
            <p:cNvSpPr txBox="1">
              <a:spLocks noChangeArrowheads="1"/>
            </p:cNvSpPr>
            <p:nvPr/>
          </p:nvSpPr>
          <p:spPr bwMode="auto">
            <a:xfrm>
              <a:off x="4095" y="4106"/>
              <a:ext cx="756" cy="231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800" b="1">
                  <a:solidFill>
                    <a:srgbClr val="000000"/>
                  </a:solidFill>
                  <a:latin typeface="Arial" charset="0"/>
                </a:rPr>
                <a:t>Diapause</a:t>
              </a:r>
            </a:p>
          </p:txBody>
        </p:sp>
        <p:pic>
          <p:nvPicPr>
            <p:cNvPr id="22546" name="Picture 13" descr="DSCN0799-sm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667" b="4445"/>
            <a:stretch>
              <a:fillRect/>
            </a:stretch>
          </p:blipFill>
          <p:spPr bwMode="auto">
            <a:xfrm>
              <a:off x="2890" y="2416"/>
              <a:ext cx="1532" cy="1135"/>
            </a:xfrm>
            <a:prstGeom prst="rect">
              <a:avLst/>
            </a:prstGeom>
            <a:noFill/>
            <a:ln w="57150" cmpd="thinThick">
              <a:solidFill>
                <a:srgbClr val="FF99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547" name="Picture 14" descr="DSCN3372-sm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7" y="2659"/>
              <a:ext cx="1060" cy="751"/>
            </a:xfrm>
            <a:prstGeom prst="rect">
              <a:avLst/>
            </a:prstGeom>
            <a:noFill/>
            <a:ln w="57150">
              <a:solidFill>
                <a:srgbClr val="FF99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548" name="Text Box 15"/>
            <p:cNvSpPr txBox="1">
              <a:spLocks noChangeArrowheads="1"/>
            </p:cNvSpPr>
            <p:nvPr/>
          </p:nvSpPr>
          <p:spPr bwMode="auto">
            <a:xfrm>
              <a:off x="4277" y="3365"/>
              <a:ext cx="1118" cy="233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800" dirty="0">
                  <a:solidFill>
                    <a:srgbClr val="000000"/>
                  </a:solidFill>
                  <a:latin typeface="Arial" charset="0"/>
                </a:rPr>
                <a:t> </a:t>
              </a:r>
              <a:r>
                <a:rPr lang="en-US" sz="1800" b="1" dirty="0" smtClean="0">
                  <a:solidFill>
                    <a:srgbClr val="000000"/>
                  </a:solidFill>
                  <a:latin typeface="Arial" charset="0"/>
                </a:rPr>
                <a:t>Freezing / Gel</a:t>
              </a:r>
              <a:endParaRPr lang="en-US" sz="1800" b="1" dirty="0">
                <a:solidFill>
                  <a:srgbClr val="000000"/>
                </a:solidFill>
                <a:latin typeface="Arial" charset="0"/>
              </a:endParaRPr>
            </a:p>
          </p:txBody>
        </p:sp>
      </p:grpSp>
      <p:grpSp>
        <p:nvGrpSpPr>
          <p:cNvPr id="22532" name="Group 16"/>
          <p:cNvGrpSpPr>
            <a:grpSpLocks/>
          </p:cNvGrpSpPr>
          <p:nvPr/>
        </p:nvGrpSpPr>
        <p:grpSpPr bwMode="auto">
          <a:xfrm>
            <a:off x="5867400" y="581025"/>
            <a:ext cx="3241675" cy="3419475"/>
            <a:chOff x="3696" y="255"/>
            <a:chExt cx="2042" cy="2154"/>
          </a:xfrm>
        </p:grpSpPr>
        <p:pic>
          <p:nvPicPr>
            <p:cNvPr id="22539" name="Picture 17" descr="IMG0071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7" y="1706"/>
              <a:ext cx="1129" cy="703"/>
            </a:xfrm>
            <a:prstGeom prst="rect">
              <a:avLst/>
            </a:prstGeom>
            <a:noFill/>
            <a:ln w="57150">
              <a:solidFill>
                <a:srgbClr val="FF99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540" name="Picture 18" descr="Redeared-3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" y="255"/>
              <a:ext cx="1152" cy="1155"/>
            </a:xfrm>
            <a:prstGeom prst="rect">
              <a:avLst/>
            </a:prstGeom>
            <a:noFill/>
            <a:ln w="57150" cmpd="thinThick">
              <a:solidFill>
                <a:srgbClr val="FF99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541" name="Text Box 19"/>
            <p:cNvSpPr txBox="1">
              <a:spLocks noChangeArrowheads="1"/>
            </p:cNvSpPr>
            <p:nvPr/>
          </p:nvSpPr>
          <p:spPr bwMode="auto">
            <a:xfrm>
              <a:off x="4559" y="1449"/>
              <a:ext cx="1179" cy="224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b="1" dirty="0" smtClean="0">
                  <a:solidFill>
                    <a:srgbClr val="000000"/>
                  </a:solidFill>
                  <a:latin typeface="Arial" charset="0"/>
                </a:rPr>
                <a:t>Anoxia / </a:t>
              </a:r>
              <a:r>
                <a:rPr lang="en-US" sz="1600" b="1" dirty="0" err="1" smtClean="0">
                  <a:solidFill>
                    <a:srgbClr val="000000"/>
                  </a:solidFill>
                  <a:latin typeface="Arial" charset="0"/>
                </a:rPr>
                <a:t>Anoxie</a:t>
              </a:r>
              <a:endParaRPr lang="en-US" sz="1600" b="1" dirty="0">
                <a:solidFill>
                  <a:srgbClr val="000000"/>
                </a:solidFill>
                <a:latin typeface="Arial" charset="0"/>
              </a:endParaRPr>
            </a:p>
          </p:txBody>
        </p:sp>
        <p:pic>
          <p:nvPicPr>
            <p:cNvPr id="22542" name="Picture 20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96" y="1340"/>
              <a:ext cx="921" cy="684"/>
            </a:xfrm>
            <a:prstGeom prst="rect">
              <a:avLst/>
            </a:prstGeom>
            <a:noFill/>
            <a:ln w="57150">
              <a:solidFill>
                <a:srgbClr val="FF99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2533" name="Group 21"/>
          <p:cNvGrpSpPr>
            <a:grpSpLocks/>
          </p:cNvGrpSpPr>
          <p:nvPr/>
        </p:nvGrpSpPr>
        <p:grpSpPr bwMode="auto">
          <a:xfrm>
            <a:off x="73025" y="917575"/>
            <a:ext cx="2974975" cy="3768725"/>
            <a:chOff x="68" y="578"/>
            <a:chExt cx="1874" cy="2374"/>
          </a:xfrm>
        </p:grpSpPr>
        <p:pic>
          <p:nvPicPr>
            <p:cNvPr id="22535" name="Picture 22" descr="little brown bat-4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5" y="1126"/>
              <a:ext cx="967" cy="1147"/>
            </a:xfrm>
            <a:prstGeom prst="rect">
              <a:avLst/>
            </a:prstGeom>
            <a:noFill/>
            <a:ln w="38100">
              <a:solidFill>
                <a:srgbClr val="FF99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536" name="Picture 23" descr="thirteen-lined_ground_squirrel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" y="578"/>
              <a:ext cx="1048" cy="1271"/>
            </a:xfrm>
            <a:prstGeom prst="rect">
              <a:avLst/>
            </a:prstGeom>
            <a:noFill/>
            <a:ln w="57150" cmpd="thinThick">
              <a:solidFill>
                <a:srgbClr val="FF99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537" name="Text Box 24"/>
            <p:cNvSpPr txBox="1">
              <a:spLocks noChangeArrowheads="1"/>
            </p:cNvSpPr>
            <p:nvPr/>
          </p:nvSpPr>
          <p:spPr bwMode="auto">
            <a:xfrm>
              <a:off x="68" y="2721"/>
              <a:ext cx="1076" cy="231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800" dirty="0">
                  <a:solidFill>
                    <a:srgbClr val="000000"/>
                  </a:solidFill>
                  <a:latin typeface="Arial" charset="0"/>
                </a:rPr>
                <a:t>  </a:t>
              </a:r>
              <a:r>
                <a:rPr lang="en-US" sz="1800" b="1" dirty="0" smtClean="0">
                  <a:solidFill>
                    <a:srgbClr val="000000"/>
                  </a:solidFill>
                  <a:latin typeface="Arial" charset="0"/>
                </a:rPr>
                <a:t>Hibernation</a:t>
              </a:r>
              <a:r>
                <a:rPr lang="en-US" sz="1800" dirty="0" smtClean="0">
                  <a:solidFill>
                    <a:srgbClr val="000000"/>
                  </a:solidFill>
                  <a:latin typeface="Arial" charset="0"/>
                </a:rPr>
                <a:t>  </a:t>
              </a:r>
              <a:endParaRPr lang="en-US" sz="1800" dirty="0">
                <a:solidFill>
                  <a:srgbClr val="000000"/>
                </a:solidFill>
                <a:latin typeface="Arial" charset="0"/>
              </a:endParaRPr>
            </a:p>
          </p:txBody>
        </p:sp>
        <p:pic>
          <p:nvPicPr>
            <p:cNvPr id="22538" name="Picture 25" descr="Zapus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00" r="12000" b="8470"/>
            <a:stretch>
              <a:fillRect/>
            </a:stretch>
          </p:blipFill>
          <p:spPr bwMode="auto">
            <a:xfrm>
              <a:off x="249" y="2079"/>
              <a:ext cx="979" cy="609"/>
            </a:xfrm>
            <a:prstGeom prst="rect">
              <a:avLst/>
            </a:prstGeom>
            <a:noFill/>
            <a:ln w="57150">
              <a:solidFill>
                <a:srgbClr val="FF99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6" name="Rectangle 25"/>
          <p:cNvSpPr/>
          <p:nvPr/>
        </p:nvSpPr>
        <p:spPr>
          <a:xfrm>
            <a:off x="2181091" y="142852"/>
            <a:ext cx="4925644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8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/>
                  </a:outerShdw>
                </a:effectLst>
                <a:latin typeface="Impact"/>
              </a:rPr>
              <a:t>HYPOMETABOLISM /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8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/>
                  </a:outerShdw>
                </a:effectLst>
                <a:latin typeface="Impact"/>
              </a:rPr>
              <a:t>HYPOMÉTABOLISME</a:t>
            </a:r>
            <a:endParaRPr lang="en-US" sz="48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FFFF00"/>
                  </a:gs>
                  <a:gs pos="100000">
                    <a:srgbClr val="FF9933"/>
                  </a:gs>
                </a:gsLst>
                <a:path path="rect">
                  <a:fillToRect l="50000" t="50000" r="50000" b="50000"/>
                </a:path>
              </a:gradFill>
              <a:effectLst>
                <a:outerShdw dist="35921" dir="2700000" algn="ctr" rotWithShape="0">
                  <a:srgbClr val="C0C0C0"/>
                </a:outerShdw>
              </a:effectLst>
              <a:latin typeface="Impact"/>
            </a:endParaRPr>
          </a:p>
        </p:txBody>
      </p:sp>
    </p:spTree>
    <p:extLst>
      <p:ext uri="{BB962C8B-B14F-4D97-AF65-F5344CB8AC3E}">
        <p14:creationId xmlns:p14="http://schemas.microsoft.com/office/powerpoint/2010/main" val="2463850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IMG019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130300"/>
            <a:ext cx="8391525" cy="572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3" name="Text Box 3"/>
          <p:cNvSpPr txBox="1">
            <a:spLocks noChangeArrowheads="1"/>
          </p:cNvSpPr>
          <p:nvPr/>
        </p:nvSpPr>
        <p:spPr bwMode="auto">
          <a:xfrm>
            <a:off x="76200" y="76200"/>
            <a:ext cx="89916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400" dirty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THE </a:t>
            </a:r>
            <a:r>
              <a:rPr lang="en-US" sz="4400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FUTURE? / LE FUTUR?</a:t>
            </a:r>
            <a:endParaRPr lang="en-US" sz="44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7292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Text Box 3"/>
          <p:cNvSpPr txBox="1">
            <a:spLocks noChangeArrowheads="1"/>
          </p:cNvSpPr>
          <p:nvPr/>
        </p:nvSpPr>
        <p:spPr bwMode="auto">
          <a:xfrm>
            <a:off x="97971" y="1600200"/>
            <a:ext cx="89916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400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THANK YOU! / MERCI!</a:t>
            </a:r>
            <a:endParaRPr lang="en-US" sz="4400" dirty="0">
              <a:latin typeface="Arial Black" pitchFamily="34" charset="0"/>
            </a:endParaRP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76200" y="3276600"/>
            <a:ext cx="899160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400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http://chrisdieni.com</a:t>
            </a:r>
          </a:p>
          <a:p>
            <a:pPr algn="ctr">
              <a:defRPr/>
            </a:pPr>
            <a:r>
              <a:rPr lang="en-US" sz="4400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http://twitter.com/chrisdieni</a:t>
            </a:r>
            <a:endParaRPr lang="en-US" sz="44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15825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762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762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</TotalTime>
  <Words>478</Words>
  <Application>Microsoft Office PowerPoint</Application>
  <PresentationFormat>On-screen Show (4:3)</PresentationFormat>
  <Paragraphs>98</Paragraphs>
  <Slides>15</Slides>
  <Notes>15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Office Theme</vt:lpstr>
      <vt:lpstr>Default Design</vt:lpstr>
      <vt:lpstr>SPW 6.0 Graph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CRYOPROTECTANTS / CRYOPROTECTEURS</vt:lpstr>
      <vt:lpstr>CRYOPROTECTANTS / CRYOPROTECTEURS</vt:lpstr>
      <vt:lpstr>CRYOPROTECTANTS / CRYOPROTECTEURS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Anthony Dieni</dc:creator>
  <cp:lastModifiedBy>User</cp:lastModifiedBy>
  <cp:revision>14</cp:revision>
  <dcterms:created xsi:type="dcterms:W3CDTF">2012-10-22T18:44:10Z</dcterms:created>
  <dcterms:modified xsi:type="dcterms:W3CDTF">2012-10-23T01:17:38Z</dcterms:modified>
</cp:coreProperties>
</file>