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75" r:id="rId2"/>
    <p:sldId id="256" r:id="rId3"/>
    <p:sldId id="257" r:id="rId4"/>
    <p:sldId id="258" r:id="rId5"/>
    <p:sldId id="261" r:id="rId6"/>
    <p:sldId id="259" r:id="rId7"/>
    <p:sldId id="260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37" autoAdjust="0"/>
  </p:normalViewPr>
  <p:slideViewPr>
    <p:cSldViewPr>
      <p:cViewPr varScale="1">
        <p:scale>
          <a:sx n="88" d="100"/>
          <a:sy n="88" d="100"/>
        </p:scale>
        <p:origin x="-13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33D33-E21B-469C-A928-8FFEB0FEBF76}" type="datetimeFigureOut">
              <a:rPr lang="en-US" smtClean="0"/>
              <a:t>10/25/2013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B8701-0FC5-4219-9CFE-71FBC8411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60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2 Took basic principles</a:t>
            </a:r>
            <a:r>
              <a:rPr lang="en-CA" baseline="0" dirty="0" smtClean="0"/>
              <a:t> from lectures, customized with my own personal scientific interests. Ex. Regulation of LDH</a:t>
            </a:r>
            <a:endParaRPr lang="en-CA" dirty="0" smtClean="0"/>
          </a:p>
          <a:p>
            <a:r>
              <a:rPr lang="en-CA" dirty="0" smtClean="0"/>
              <a:t>3 Ex contextual pictures distract me, but diagrams don’t- my slides look very different from another</a:t>
            </a:r>
            <a:r>
              <a:rPr lang="en-CA" baseline="0" dirty="0" smtClean="0"/>
              <a:t> classmate’s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DB812-1AF5-488D-AB6D-E3232E405F7C}" type="slidenum">
              <a:rPr lang="en-CA" smtClean="0"/>
              <a:pPr/>
              <a:t>21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That being said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DB812-1AF5-488D-AB6D-E3232E405F7C}" type="slidenum">
              <a:rPr lang="en-CA" smtClean="0"/>
              <a:pPr/>
              <a:t>22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Aside from lectures, every single fact presented by</a:t>
            </a:r>
            <a:r>
              <a:rPr lang="en-CA" baseline="0" dirty="0" smtClean="0"/>
              <a:t> students was current peer-reviewed literature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DB812-1AF5-488D-AB6D-E3232E405F7C}" type="slidenum">
              <a:rPr lang="en-CA" smtClean="0"/>
              <a:pPr/>
              <a:t>26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594D-4F55-45EC-A7F2-E3095F791C76}" type="datetimeFigureOut">
              <a:rPr lang="en-CA" smtClean="0"/>
              <a:t>25/10/2013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22460-B7B0-4E81-B538-2EB9460FF2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78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594D-4F55-45EC-A7F2-E3095F791C76}" type="datetimeFigureOut">
              <a:rPr lang="en-CA" smtClean="0"/>
              <a:t>25/10/2013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22460-B7B0-4E81-B538-2EB9460FF2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390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594D-4F55-45EC-A7F2-E3095F791C76}" type="datetimeFigureOut">
              <a:rPr lang="en-CA" smtClean="0"/>
              <a:t>25/10/2013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22460-B7B0-4E81-B538-2EB9460FF2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2737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594D-4F55-45EC-A7F2-E3095F791C76}" type="datetimeFigureOut">
              <a:rPr lang="en-CA" smtClean="0"/>
              <a:t>25/10/2013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22460-B7B0-4E81-B538-2EB9460FF2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35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594D-4F55-45EC-A7F2-E3095F791C76}" type="datetimeFigureOut">
              <a:rPr lang="en-CA" smtClean="0"/>
              <a:t>25/10/2013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22460-B7B0-4E81-B538-2EB9460FF2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5786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594D-4F55-45EC-A7F2-E3095F791C76}" type="datetimeFigureOut">
              <a:rPr lang="en-CA" smtClean="0"/>
              <a:t>25/10/2013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22460-B7B0-4E81-B538-2EB9460FF2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425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594D-4F55-45EC-A7F2-E3095F791C76}" type="datetimeFigureOut">
              <a:rPr lang="en-CA" smtClean="0"/>
              <a:t>25/10/2013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22460-B7B0-4E81-B538-2EB9460FF2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390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594D-4F55-45EC-A7F2-E3095F791C76}" type="datetimeFigureOut">
              <a:rPr lang="en-CA" smtClean="0"/>
              <a:t>25/10/2013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22460-B7B0-4E81-B538-2EB9460FF2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9268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594D-4F55-45EC-A7F2-E3095F791C76}" type="datetimeFigureOut">
              <a:rPr lang="en-CA" smtClean="0"/>
              <a:t>25/10/2013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22460-B7B0-4E81-B538-2EB9460FF2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1315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594D-4F55-45EC-A7F2-E3095F791C76}" type="datetimeFigureOut">
              <a:rPr lang="en-CA" smtClean="0"/>
              <a:t>25/10/2013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22460-B7B0-4E81-B538-2EB9460FF2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4694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594D-4F55-45EC-A7F2-E3095F791C76}" type="datetimeFigureOut">
              <a:rPr lang="en-CA" smtClean="0"/>
              <a:t>25/10/2013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22460-B7B0-4E81-B538-2EB9460FF2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468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4594D-4F55-45EC-A7F2-E3095F791C76}" type="datetimeFigureOut">
              <a:rPr lang="en-CA" smtClean="0"/>
              <a:t>25/10/2013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22460-B7B0-4E81-B538-2EB9460FF2F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599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nicallaghan@mta.ca" TargetMode="External"/><Relationship Id="rId2" Type="http://schemas.openxmlformats.org/officeDocument/2006/relationships/hyperlink" Target="mailto:cdieni@mta.ca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hrisdieni.com/" TargetMode="External"/><Relationship Id="rId4" Type="http://schemas.openxmlformats.org/officeDocument/2006/relationships/hyperlink" Target="mailto:amwhynot@mta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81000"/>
            <a:ext cx="7315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Signal </a:t>
            </a:r>
            <a:r>
              <a:rPr lang="en-US" sz="4000" b="1" dirty="0" smtClean="0"/>
              <a:t>Transduction:</a:t>
            </a:r>
          </a:p>
          <a:p>
            <a:pPr algn="ctr"/>
            <a:r>
              <a:rPr lang="en-US" sz="4000" b="1" dirty="0"/>
              <a:t>A</a:t>
            </a:r>
            <a:r>
              <a:rPr lang="en-US" sz="4000" b="1" dirty="0" smtClean="0"/>
              <a:t> </a:t>
            </a:r>
            <a:r>
              <a:rPr lang="en-US" sz="4000" b="1" dirty="0"/>
              <a:t>small-class model for fully integrating learning and assessment</a:t>
            </a:r>
            <a:endParaRPr lang="en-CA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39800" y="3200400"/>
            <a:ext cx="731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Christopher A. </a:t>
            </a:r>
            <a:r>
              <a:rPr lang="en-US" b="1" dirty="0" err="1" smtClean="0"/>
              <a:t>Dieni</a:t>
            </a:r>
            <a:endParaRPr lang="en-US" b="1" dirty="0" smtClean="0"/>
          </a:p>
          <a:p>
            <a:pPr algn="ctr"/>
            <a:r>
              <a:rPr lang="en-US" b="1" dirty="0" smtClean="0"/>
              <a:t>Neal I. Callaghan</a:t>
            </a:r>
          </a:p>
          <a:p>
            <a:pPr algn="ctr"/>
            <a:r>
              <a:rPr lang="en-US" b="1" dirty="0" smtClean="0"/>
              <a:t>Alex M. </a:t>
            </a:r>
            <a:r>
              <a:rPr lang="en-US" b="1" dirty="0" err="1" smtClean="0"/>
              <a:t>Whynot</a:t>
            </a:r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Department of Chemistry and Biochemistry, Mount Allison University</a:t>
            </a:r>
            <a:endParaRPr lang="en-CA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5823466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Association of Atlantic Universities 2013 Teaching Showcase</a:t>
            </a:r>
            <a:endParaRPr lang="en-CA" b="1" dirty="0"/>
          </a:p>
        </p:txBody>
      </p:sp>
      <p:pic>
        <p:nvPicPr>
          <p:cNvPr id="1026" name="Picture 2" descr="http://upload.wikimedia.org/wikipedia/commons/a/ac/Mount_Allison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600" y="4889290"/>
            <a:ext cx="36576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77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048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Signal Transduction (BIOC 4031)</a:t>
            </a:r>
            <a:endParaRPr lang="en-CA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524000"/>
            <a:ext cx="8229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Not a course that was “set in stone”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Predecessor taught course once before 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Before predecessor, plethora of other instructors over the years…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My exact area of expertise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The perfect scenario in which to “play!”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71242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892" y="1"/>
            <a:ext cx="551261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9700" y="1066800"/>
            <a:ext cx="3352800" cy="4154984"/>
          </a:xfrm>
          <a:prstGeom prst="rect">
            <a:avLst/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Reasonable to ask this on midterms and final exams?</a:t>
            </a:r>
          </a:p>
          <a:p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Learning objectives?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Retention of knowledge?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Is there a point to having midterms or final exams at all?</a:t>
            </a:r>
          </a:p>
        </p:txBody>
      </p:sp>
    </p:spTree>
    <p:extLst>
      <p:ext uri="{BB962C8B-B14F-4D97-AF65-F5344CB8AC3E}">
        <p14:creationId xmlns:p14="http://schemas.microsoft.com/office/powerpoint/2010/main" val="29148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048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Decision: “Exam-free zone”</a:t>
            </a:r>
            <a:endParaRPr lang="en-CA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52400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FF0000"/>
                </a:solidFill>
              </a:rPr>
              <a:t>No focus on memorization/regurgitation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Focus 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Analysis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Comparison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Integration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Connection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Best way to do this: presentations and papers versus “timed” exam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49997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2082967"/>
            <a:ext cx="2133600" cy="76944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Lectures</a:t>
            </a:r>
            <a:endParaRPr lang="en-CA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1744412"/>
            <a:ext cx="3429000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Student presentations</a:t>
            </a:r>
            <a:endParaRPr lang="en-CA" sz="4400" b="1" dirty="0">
              <a:solidFill>
                <a:srgbClr val="7030A0"/>
              </a:solidFill>
            </a:endParaRPr>
          </a:p>
        </p:txBody>
      </p:sp>
      <p:cxnSp>
        <p:nvCxnSpPr>
          <p:cNvPr id="6" name="Elbow Connector 5"/>
          <p:cNvCxnSpPr>
            <a:stCxn id="3" idx="2"/>
            <a:endCxn id="4" idx="2"/>
          </p:cNvCxnSpPr>
          <p:nvPr/>
        </p:nvCxnSpPr>
        <p:spPr>
          <a:xfrm rot="16200000" flipH="1">
            <a:off x="4155073" y="602335"/>
            <a:ext cx="338554" cy="4838700"/>
          </a:xfrm>
          <a:prstGeom prst="bentConnector3">
            <a:avLst>
              <a:gd name="adj1" fmla="val 167522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>
            <a:stCxn id="4" idx="0"/>
            <a:endCxn id="3" idx="0"/>
          </p:cNvCxnSpPr>
          <p:nvPr/>
        </p:nvCxnSpPr>
        <p:spPr>
          <a:xfrm rot="16200000" flipH="1" flipV="1">
            <a:off x="4155072" y="-505661"/>
            <a:ext cx="338555" cy="4838700"/>
          </a:xfrm>
          <a:prstGeom prst="bentConnector3">
            <a:avLst>
              <a:gd name="adj1" fmla="val -67522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63309" y="4406442"/>
            <a:ext cx="2790092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Student papers</a:t>
            </a:r>
            <a:endParaRPr lang="en-CA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1" name="Elbow Connector 10"/>
          <p:cNvCxnSpPr>
            <a:stCxn id="4" idx="3"/>
            <a:endCxn id="9" idx="3"/>
          </p:cNvCxnSpPr>
          <p:nvPr/>
        </p:nvCxnSpPr>
        <p:spPr>
          <a:xfrm flipH="1">
            <a:off x="8153401" y="2467687"/>
            <a:ext cx="304799" cy="2662030"/>
          </a:xfrm>
          <a:prstGeom prst="bentConnector3">
            <a:avLst>
              <a:gd name="adj1" fmla="val -75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97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81000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Oral presentation #</a:t>
            </a:r>
            <a:r>
              <a:rPr lang="en-US" sz="2000" b="1" dirty="0" smtClean="0">
                <a:solidFill>
                  <a:srgbClr val="FF0000"/>
                </a:solidFill>
              </a:rPr>
              <a:t>1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Assigned topic </a:t>
            </a:r>
          </a:p>
          <a:p>
            <a:pPr algn="ctr"/>
            <a:r>
              <a:rPr lang="en-US" sz="2000" b="1" dirty="0" smtClean="0"/>
              <a:t>5% of total grade</a:t>
            </a:r>
            <a:endParaRPr lang="en-CA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581916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Written paper #</a:t>
            </a:r>
            <a:r>
              <a:rPr lang="en-US" sz="2000" b="1" dirty="0" smtClean="0">
                <a:solidFill>
                  <a:srgbClr val="FF0000"/>
                </a:solidFill>
              </a:rPr>
              <a:t>1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/>
              <a:t>S</a:t>
            </a:r>
            <a:r>
              <a:rPr lang="en-US" sz="2000" b="1" dirty="0" smtClean="0"/>
              <a:t>ame topic as Oral presentation #1 </a:t>
            </a:r>
          </a:p>
          <a:p>
            <a:pPr algn="ctr"/>
            <a:r>
              <a:rPr lang="en-US" sz="2000" b="1" dirty="0" smtClean="0"/>
              <a:t>5% of total grade</a:t>
            </a:r>
            <a:endParaRPr lang="en-CA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2797389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Oral presentation #</a:t>
            </a:r>
            <a:r>
              <a:rPr lang="en-US" sz="2000" b="1" dirty="0" smtClean="0">
                <a:solidFill>
                  <a:srgbClr val="FFC000"/>
                </a:solidFill>
              </a:rPr>
              <a:t>2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Topic of student’s choosing</a:t>
            </a:r>
          </a:p>
          <a:p>
            <a:pPr algn="ctr"/>
            <a:r>
              <a:rPr lang="en-US" sz="2000" b="1" dirty="0" smtClean="0"/>
              <a:t>15% of total grade</a:t>
            </a:r>
            <a:endParaRPr lang="en-CA" sz="2000" b="1" dirty="0"/>
          </a:p>
        </p:txBody>
      </p:sp>
      <p:cxnSp>
        <p:nvCxnSpPr>
          <p:cNvPr id="6" name="Straight Arrow Connector 5"/>
          <p:cNvCxnSpPr>
            <a:stCxn id="2" idx="2"/>
            <a:endCxn id="3" idx="0"/>
          </p:cNvCxnSpPr>
          <p:nvPr/>
        </p:nvCxnSpPr>
        <p:spPr>
          <a:xfrm>
            <a:off x="4572000" y="1396663"/>
            <a:ext cx="0" cy="1852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3" idx="2"/>
            <a:endCxn id="4" idx="0"/>
          </p:cNvCxnSpPr>
          <p:nvPr/>
        </p:nvCxnSpPr>
        <p:spPr>
          <a:xfrm>
            <a:off x="4572000" y="2597579"/>
            <a:ext cx="0" cy="1998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14400" y="4040126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Written paper #</a:t>
            </a:r>
            <a:r>
              <a:rPr lang="en-US" sz="2000" b="1" dirty="0" smtClean="0">
                <a:solidFill>
                  <a:srgbClr val="FFC000"/>
                </a:solidFill>
              </a:rPr>
              <a:t>2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Same topic as Oral presentation #</a:t>
            </a:r>
            <a:r>
              <a:rPr lang="en-US" sz="2000" b="1" dirty="0" smtClean="0">
                <a:solidFill>
                  <a:srgbClr val="FFC000"/>
                </a:solidFill>
              </a:rPr>
              <a:t>2</a:t>
            </a:r>
          </a:p>
          <a:p>
            <a:pPr algn="ctr"/>
            <a:r>
              <a:rPr lang="en-US" sz="2000" b="1" dirty="0" smtClean="0"/>
              <a:t>15% of total grade</a:t>
            </a:r>
            <a:endParaRPr lang="en-CA" sz="2000" b="1" dirty="0"/>
          </a:p>
        </p:txBody>
      </p:sp>
      <p:cxnSp>
        <p:nvCxnSpPr>
          <p:cNvPr id="11" name="Straight Arrow Connector 10"/>
          <p:cNvCxnSpPr>
            <a:stCxn id="4" idx="2"/>
            <a:endCxn id="9" idx="0"/>
          </p:cNvCxnSpPr>
          <p:nvPr/>
        </p:nvCxnSpPr>
        <p:spPr>
          <a:xfrm>
            <a:off x="4572000" y="3813052"/>
            <a:ext cx="0" cy="22707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14400" y="5277444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Oral presentation #</a:t>
            </a:r>
            <a:r>
              <a:rPr lang="en-US" sz="2000" b="1" dirty="0" smtClean="0">
                <a:solidFill>
                  <a:srgbClr val="00B050"/>
                </a:solidFill>
              </a:rPr>
              <a:t>3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Topic of student’s choosing; can build upon Oral presentation #</a:t>
            </a:r>
            <a:r>
              <a:rPr lang="en-US" sz="2000" b="1" dirty="0" smtClean="0">
                <a:solidFill>
                  <a:srgbClr val="FFC000"/>
                </a:solidFill>
              </a:rPr>
              <a:t>2</a:t>
            </a:r>
          </a:p>
          <a:p>
            <a:pPr algn="ctr"/>
            <a:r>
              <a:rPr lang="en-US" sz="2000" b="1" dirty="0" smtClean="0"/>
              <a:t>25% of total grade</a:t>
            </a:r>
            <a:endParaRPr lang="en-CA" sz="2000" b="1" dirty="0"/>
          </a:p>
        </p:txBody>
      </p:sp>
      <p:cxnSp>
        <p:nvCxnSpPr>
          <p:cNvPr id="37" name="Straight Arrow Connector 36"/>
          <p:cNvCxnSpPr>
            <a:stCxn id="9" idx="2"/>
            <a:endCxn id="13" idx="0"/>
          </p:cNvCxnSpPr>
          <p:nvPr/>
        </p:nvCxnSpPr>
        <p:spPr>
          <a:xfrm>
            <a:off x="4572000" y="5055789"/>
            <a:ext cx="0" cy="2216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3" idx="2"/>
          </p:cNvCxnSpPr>
          <p:nvPr/>
        </p:nvCxnSpPr>
        <p:spPr>
          <a:xfrm>
            <a:off x="4572000" y="6293107"/>
            <a:ext cx="0" cy="2600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50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81000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Written paper #</a:t>
            </a:r>
            <a:r>
              <a:rPr lang="en-US" sz="2000" b="1" dirty="0" smtClean="0">
                <a:solidFill>
                  <a:srgbClr val="00B050"/>
                </a:solidFill>
              </a:rPr>
              <a:t>3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/>
              <a:t>Same topic as Oral presentation </a:t>
            </a:r>
            <a:r>
              <a:rPr lang="en-US" sz="2000" b="1" dirty="0" smtClean="0"/>
              <a:t>#</a:t>
            </a:r>
            <a:r>
              <a:rPr lang="en-US" sz="2000" b="1" dirty="0" smtClean="0">
                <a:solidFill>
                  <a:srgbClr val="00B050"/>
                </a:solidFill>
              </a:rPr>
              <a:t>3</a:t>
            </a:r>
            <a:endParaRPr lang="en-US" sz="2000" b="1" dirty="0">
              <a:solidFill>
                <a:srgbClr val="00B050"/>
              </a:solidFill>
            </a:endParaRPr>
          </a:p>
          <a:p>
            <a:pPr algn="ctr"/>
            <a:r>
              <a:rPr lang="en-US" sz="2000" b="1" dirty="0" smtClean="0"/>
              <a:t>25% of total grade</a:t>
            </a:r>
            <a:endParaRPr lang="en-CA" sz="2000" b="1" dirty="0"/>
          </a:p>
        </p:txBody>
      </p:sp>
      <p:cxnSp>
        <p:nvCxnSpPr>
          <p:cNvPr id="12" name="Straight Arrow Connector 11"/>
          <p:cNvCxnSpPr>
            <a:endCxn id="2" idx="0"/>
          </p:cNvCxnSpPr>
          <p:nvPr/>
        </p:nvCxnSpPr>
        <p:spPr>
          <a:xfrm>
            <a:off x="4572000" y="120907"/>
            <a:ext cx="0" cy="2600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14400" y="1952535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10% participation grade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136894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81000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Oral presentation #</a:t>
            </a:r>
            <a:r>
              <a:rPr lang="en-US" sz="2000" b="1" dirty="0" smtClean="0">
                <a:solidFill>
                  <a:srgbClr val="FF0000"/>
                </a:solidFill>
              </a:rPr>
              <a:t>1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Assigned topic </a:t>
            </a:r>
          </a:p>
          <a:p>
            <a:pPr algn="ctr"/>
            <a:r>
              <a:rPr lang="en-US" sz="2000" b="1" dirty="0" smtClean="0"/>
              <a:t>5% of total grade</a:t>
            </a:r>
            <a:endParaRPr lang="en-CA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581916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Written paper #</a:t>
            </a:r>
            <a:r>
              <a:rPr lang="en-US" sz="2000" b="1" dirty="0" smtClean="0">
                <a:solidFill>
                  <a:srgbClr val="FF0000"/>
                </a:solidFill>
              </a:rPr>
              <a:t>1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/>
              <a:t>S</a:t>
            </a:r>
            <a:r>
              <a:rPr lang="en-US" sz="2000" b="1" dirty="0" smtClean="0"/>
              <a:t>ame topic as Oral presentation #1 </a:t>
            </a:r>
          </a:p>
          <a:p>
            <a:pPr algn="ctr"/>
            <a:r>
              <a:rPr lang="en-US" sz="2000" b="1" dirty="0" smtClean="0"/>
              <a:t>5% of total grade</a:t>
            </a:r>
            <a:endParaRPr lang="en-CA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2797389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Oral presentation #</a:t>
            </a:r>
            <a:r>
              <a:rPr lang="en-US" sz="2000" b="1" dirty="0" smtClean="0">
                <a:solidFill>
                  <a:srgbClr val="FFC000"/>
                </a:solidFill>
              </a:rPr>
              <a:t>2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Topic of student’s choosing</a:t>
            </a:r>
          </a:p>
          <a:p>
            <a:pPr algn="ctr"/>
            <a:r>
              <a:rPr lang="en-US" sz="2000" b="1" dirty="0" smtClean="0"/>
              <a:t>15% of total grade</a:t>
            </a:r>
            <a:endParaRPr lang="en-CA" sz="2000" b="1" dirty="0"/>
          </a:p>
        </p:txBody>
      </p:sp>
      <p:cxnSp>
        <p:nvCxnSpPr>
          <p:cNvPr id="6" name="Straight Arrow Connector 5"/>
          <p:cNvCxnSpPr>
            <a:stCxn id="2" idx="2"/>
            <a:endCxn id="3" idx="0"/>
          </p:cNvCxnSpPr>
          <p:nvPr/>
        </p:nvCxnSpPr>
        <p:spPr>
          <a:xfrm>
            <a:off x="4572000" y="1396663"/>
            <a:ext cx="0" cy="1852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3" idx="2"/>
            <a:endCxn id="4" idx="0"/>
          </p:cNvCxnSpPr>
          <p:nvPr/>
        </p:nvCxnSpPr>
        <p:spPr>
          <a:xfrm>
            <a:off x="4572000" y="2597579"/>
            <a:ext cx="0" cy="1998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14400" y="4040126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Written paper #</a:t>
            </a:r>
            <a:r>
              <a:rPr lang="en-US" sz="2000" b="1" dirty="0" smtClean="0">
                <a:solidFill>
                  <a:srgbClr val="FFC000"/>
                </a:solidFill>
              </a:rPr>
              <a:t>2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Same topic as Oral presentation #2</a:t>
            </a:r>
          </a:p>
          <a:p>
            <a:pPr algn="ctr"/>
            <a:r>
              <a:rPr lang="en-US" sz="2000" b="1" dirty="0" smtClean="0"/>
              <a:t>15% of total grade</a:t>
            </a:r>
            <a:endParaRPr lang="en-CA" sz="2000" b="1" dirty="0"/>
          </a:p>
        </p:txBody>
      </p:sp>
      <p:cxnSp>
        <p:nvCxnSpPr>
          <p:cNvPr id="11" name="Straight Arrow Connector 10"/>
          <p:cNvCxnSpPr>
            <a:stCxn id="4" idx="2"/>
            <a:endCxn id="9" idx="0"/>
          </p:cNvCxnSpPr>
          <p:nvPr/>
        </p:nvCxnSpPr>
        <p:spPr>
          <a:xfrm>
            <a:off x="4572000" y="3813052"/>
            <a:ext cx="0" cy="22707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14400" y="5277444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Oral presentation #</a:t>
            </a:r>
            <a:r>
              <a:rPr lang="en-US" sz="2000" b="1" dirty="0" smtClean="0">
                <a:solidFill>
                  <a:srgbClr val="00B050"/>
                </a:solidFill>
              </a:rPr>
              <a:t>3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Topic of student’s choosing; can build upon Oral presentation #</a:t>
            </a:r>
            <a:r>
              <a:rPr lang="en-US" sz="2000" b="1" dirty="0" smtClean="0">
                <a:solidFill>
                  <a:srgbClr val="FFC000"/>
                </a:solidFill>
              </a:rPr>
              <a:t>2</a:t>
            </a:r>
          </a:p>
          <a:p>
            <a:pPr algn="ctr"/>
            <a:r>
              <a:rPr lang="en-US" sz="2000" b="1" dirty="0" smtClean="0"/>
              <a:t>25% of total grade</a:t>
            </a:r>
            <a:endParaRPr lang="en-CA" sz="2000" b="1" dirty="0"/>
          </a:p>
        </p:txBody>
      </p:sp>
      <p:cxnSp>
        <p:nvCxnSpPr>
          <p:cNvPr id="37" name="Straight Arrow Connector 36"/>
          <p:cNvCxnSpPr>
            <a:stCxn id="9" idx="2"/>
            <a:endCxn id="13" idx="0"/>
          </p:cNvCxnSpPr>
          <p:nvPr/>
        </p:nvCxnSpPr>
        <p:spPr>
          <a:xfrm>
            <a:off x="4572000" y="5055789"/>
            <a:ext cx="0" cy="2216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3" idx="2"/>
          </p:cNvCxnSpPr>
          <p:nvPr/>
        </p:nvCxnSpPr>
        <p:spPr>
          <a:xfrm>
            <a:off x="4572000" y="6293107"/>
            <a:ext cx="0" cy="2600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823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81000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Oral presentation #</a:t>
            </a:r>
            <a:r>
              <a:rPr lang="en-US" sz="2000" b="1" dirty="0" smtClean="0">
                <a:solidFill>
                  <a:srgbClr val="FF0000"/>
                </a:solidFill>
              </a:rPr>
              <a:t>1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Assigned topic </a:t>
            </a:r>
          </a:p>
          <a:p>
            <a:pPr algn="ctr"/>
            <a:r>
              <a:rPr lang="en-US" sz="2000" b="1" dirty="0" smtClean="0"/>
              <a:t>5% of total grade</a:t>
            </a:r>
            <a:endParaRPr lang="en-CA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581916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Written paper #</a:t>
            </a:r>
            <a:r>
              <a:rPr lang="en-US" sz="2000" b="1" dirty="0" smtClean="0">
                <a:solidFill>
                  <a:srgbClr val="FF0000"/>
                </a:solidFill>
              </a:rPr>
              <a:t>1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/>
              <a:t>S</a:t>
            </a:r>
            <a:r>
              <a:rPr lang="en-US" sz="2000" b="1" dirty="0" smtClean="0"/>
              <a:t>ame topic as Oral presentation #1 </a:t>
            </a:r>
          </a:p>
          <a:p>
            <a:pPr algn="ctr"/>
            <a:r>
              <a:rPr lang="en-US" sz="2000" b="1" dirty="0" smtClean="0"/>
              <a:t>5% of total grade</a:t>
            </a:r>
            <a:endParaRPr lang="en-CA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2797389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Oral presentation #</a:t>
            </a:r>
            <a:r>
              <a:rPr lang="en-US" sz="2000" b="1" dirty="0" smtClean="0">
                <a:solidFill>
                  <a:srgbClr val="FFC000"/>
                </a:solidFill>
              </a:rPr>
              <a:t>2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Topic of student’s choosing</a:t>
            </a:r>
          </a:p>
          <a:p>
            <a:pPr algn="ctr"/>
            <a:r>
              <a:rPr lang="en-US" sz="2000" b="1" dirty="0" smtClean="0"/>
              <a:t>15% of total grade</a:t>
            </a:r>
            <a:endParaRPr lang="en-CA" sz="2000" b="1" dirty="0"/>
          </a:p>
        </p:txBody>
      </p:sp>
      <p:cxnSp>
        <p:nvCxnSpPr>
          <p:cNvPr id="6" name="Straight Arrow Connector 5"/>
          <p:cNvCxnSpPr>
            <a:stCxn id="2" idx="2"/>
            <a:endCxn id="3" idx="0"/>
          </p:cNvCxnSpPr>
          <p:nvPr/>
        </p:nvCxnSpPr>
        <p:spPr>
          <a:xfrm>
            <a:off x="4572000" y="1396663"/>
            <a:ext cx="0" cy="1852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3" idx="2"/>
            <a:endCxn id="4" idx="0"/>
          </p:cNvCxnSpPr>
          <p:nvPr/>
        </p:nvCxnSpPr>
        <p:spPr>
          <a:xfrm>
            <a:off x="4572000" y="2597579"/>
            <a:ext cx="0" cy="1998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14400" y="4040126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Written paper #</a:t>
            </a:r>
            <a:r>
              <a:rPr lang="en-US" sz="2000" b="1" dirty="0" smtClean="0">
                <a:solidFill>
                  <a:srgbClr val="FFC000"/>
                </a:solidFill>
              </a:rPr>
              <a:t>2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Same topic as Oral presentation #2</a:t>
            </a:r>
          </a:p>
          <a:p>
            <a:pPr algn="ctr"/>
            <a:r>
              <a:rPr lang="en-US" sz="2000" b="1" dirty="0" smtClean="0"/>
              <a:t>15% of total grade</a:t>
            </a:r>
            <a:endParaRPr lang="en-CA" sz="2000" b="1" dirty="0"/>
          </a:p>
        </p:txBody>
      </p:sp>
      <p:cxnSp>
        <p:nvCxnSpPr>
          <p:cNvPr id="11" name="Straight Arrow Connector 10"/>
          <p:cNvCxnSpPr>
            <a:stCxn id="4" idx="2"/>
            <a:endCxn id="9" idx="0"/>
          </p:cNvCxnSpPr>
          <p:nvPr/>
        </p:nvCxnSpPr>
        <p:spPr>
          <a:xfrm>
            <a:off x="4572000" y="3813052"/>
            <a:ext cx="0" cy="22707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14400" y="5277444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Oral presentation #</a:t>
            </a:r>
            <a:r>
              <a:rPr lang="en-US" sz="2000" b="1" dirty="0" smtClean="0">
                <a:solidFill>
                  <a:srgbClr val="00B050"/>
                </a:solidFill>
              </a:rPr>
              <a:t>3</a:t>
            </a:r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Topic of student’s choosing; can build upon Oral presentation #</a:t>
            </a:r>
            <a:r>
              <a:rPr lang="en-US" sz="2000" b="1" dirty="0" smtClean="0">
                <a:solidFill>
                  <a:srgbClr val="FFC000"/>
                </a:solidFill>
              </a:rPr>
              <a:t>2</a:t>
            </a:r>
          </a:p>
          <a:p>
            <a:pPr algn="ctr"/>
            <a:r>
              <a:rPr lang="en-US" sz="2000" b="1" dirty="0" smtClean="0"/>
              <a:t>25% of total grade</a:t>
            </a:r>
            <a:endParaRPr lang="en-CA" sz="2000" b="1" dirty="0"/>
          </a:p>
        </p:txBody>
      </p:sp>
      <p:cxnSp>
        <p:nvCxnSpPr>
          <p:cNvPr id="37" name="Straight Arrow Connector 36"/>
          <p:cNvCxnSpPr>
            <a:stCxn id="9" idx="2"/>
            <a:endCxn id="13" idx="0"/>
          </p:cNvCxnSpPr>
          <p:nvPr/>
        </p:nvCxnSpPr>
        <p:spPr>
          <a:xfrm>
            <a:off x="4572000" y="5055789"/>
            <a:ext cx="0" cy="22165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3" idx="2"/>
          </p:cNvCxnSpPr>
          <p:nvPr/>
        </p:nvCxnSpPr>
        <p:spPr>
          <a:xfrm>
            <a:off x="4572000" y="6293107"/>
            <a:ext cx="0" cy="2600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638800" y="1335400"/>
            <a:ext cx="1079500" cy="307777"/>
          </a:xfrm>
          <a:prstGeom prst="rect">
            <a:avLst/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Feedback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38800" y="2543595"/>
            <a:ext cx="1079500" cy="307777"/>
          </a:xfrm>
          <a:prstGeom prst="rect">
            <a:avLst/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38800" y="3772700"/>
            <a:ext cx="1079500" cy="307777"/>
          </a:xfrm>
          <a:prstGeom prst="rect">
            <a:avLst/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Feedback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38800" y="5012727"/>
            <a:ext cx="1079500" cy="307777"/>
          </a:xfrm>
          <a:prstGeom prst="rect">
            <a:avLst/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Feedback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38800" y="6269264"/>
            <a:ext cx="1079500" cy="307777"/>
          </a:xfrm>
          <a:prstGeom prst="rect">
            <a:avLst/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Feedback</a:t>
            </a:r>
          </a:p>
        </p:txBody>
      </p:sp>
    </p:spTree>
    <p:extLst>
      <p:ext uri="{BB962C8B-B14F-4D97-AF65-F5344CB8AC3E}">
        <p14:creationId xmlns:p14="http://schemas.microsoft.com/office/powerpoint/2010/main" val="278516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620316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85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0" y="228600"/>
            <a:ext cx="9027930" cy="611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90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2082967"/>
            <a:ext cx="2133600" cy="76944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Lectures</a:t>
            </a:r>
            <a:endParaRPr lang="en-CA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1744412"/>
            <a:ext cx="3429000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Student presentations</a:t>
            </a:r>
            <a:endParaRPr lang="en-CA" sz="4400" b="1" dirty="0">
              <a:solidFill>
                <a:srgbClr val="7030A0"/>
              </a:solidFill>
            </a:endParaRPr>
          </a:p>
        </p:txBody>
      </p:sp>
      <p:cxnSp>
        <p:nvCxnSpPr>
          <p:cNvPr id="6" name="Elbow Connector 5"/>
          <p:cNvCxnSpPr>
            <a:stCxn id="3" idx="2"/>
            <a:endCxn id="4" idx="2"/>
          </p:cNvCxnSpPr>
          <p:nvPr/>
        </p:nvCxnSpPr>
        <p:spPr>
          <a:xfrm rot="16200000" flipH="1">
            <a:off x="4155073" y="602335"/>
            <a:ext cx="338554" cy="4838700"/>
          </a:xfrm>
          <a:prstGeom prst="bentConnector3">
            <a:avLst>
              <a:gd name="adj1" fmla="val 167522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>
            <a:stCxn id="4" idx="0"/>
            <a:endCxn id="3" idx="0"/>
          </p:cNvCxnSpPr>
          <p:nvPr/>
        </p:nvCxnSpPr>
        <p:spPr>
          <a:xfrm rot="16200000" flipH="1" flipV="1">
            <a:off x="4155072" y="-505661"/>
            <a:ext cx="338555" cy="4838700"/>
          </a:xfrm>
          <a:prstGeom prst="bentConnector3">
            <a:avLst>
              <a:gd name="adj1" fmla="val -67522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63309" y="4406442"/>
            <a:ext cx="2790092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Student papers</a:t>
            </a:r>
            <a:endParaRPr lang="en-CA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1" name="Elbow Connector 10"/>
          <p:cNvCxnSpPr>
            <a:stCxn id="4" idx="3"/>
            <a:endCxn id="9" idx="3"/>
          </p:cNvCxnSpPr>
          <p:nvPr/>
        </p:nvCxnSpPr>
        <p:spPr>
          <a:xfrm flipH="1">
            <a:off x="8153401" y="2467687"/>
            <a:ext cx="304799" cy="2662030"/>
          </a:xfrm>
          <a:prstGeom prst="bentConnector3">
            <a:avLst>
              <a:gd name="adj1" fmla="val -75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71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2082967"/>
            <a:ext cx="2133600" cy="76944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Lectures</a:t>
            </a:r>
            <a:endParaRPr lang="en-CA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1744412"/>
            <a:ext cx="3429000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Student presentations</a:t>
            </a:r>
            <a:endParaRPr lang="en-CA" sz="4400" b="1" dirty="0">
              <a:solidFill>
                <a:srgbClr val="7030A0"/>
              </a:solidFill>
            </a:endParaRPr>
          </a:p>
        </p:txBody>
      </p:sp>
      <p:cxnSp>
        <p:nvCxnSpPr>
          <p:cNvPr id="6" name="Elbow Connector 5"/>
          <p:cNvCxnSpPr>
            <a:stCxn id="3" idx="2"/>
            <a:endCxn id="4" idx="2"/>
          </p:cNvCxnSpPr>
          <p:nvPr/>
        </p:nvCxnSpPr>
        <p:spPr>
          <a:xfrm rot="16200000" flipH="1">
            <a:off x="4155073" y="602335"/>
            <a:ext cx="338554" cy="4838700"/>
          </a:xfrm>
          <a:prstGeom prst="bentConnector3">
            <a:avLst>
              <a:gd name="adj1" fmla="val 167522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>
            <a:stCxn id="4" idx="0"/>
            <a:endCxn id="3" idx="0"/>
          </p:cNvCxnSpPr>
          <p:nvPr/>
        </p:nvCxnSpPr>
        <p:spPr>
          <a:xfrm rot="16200000" flipH="1" flipV="1">
            <a:off x="4155072" y="-505661"/>
            <a:ext cx="338555" cy="4838700"/>
          </a:xfrm>
          <a:prstGeom prst="bentConnector3">
            <a:avLst>
              <a:gd name="adj1" fmla="val -67522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63309" y="4406442"/>
            <a:ext cx="2790092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Student papers</a:t>
            </a:r>
            <a:endParaRPr lang="en-CA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1" name="Elbow Connector 10"/>
          <p:cNvCxnSpPr>
            <a:stCxn id="4" idx="3"/>
            <a:endCxn id="9" idx="3"/>
          </p:cNvCxnSpPr>
          <p:nvPr/>
        </p:nvCxnSpPr>
        <p:spPr>
          <a:xfrm flipH="1">
            <a:off x="8153401" y="2467687"/>
            <a:ext cx="304799" cy="2662030"/>
          </a:xfrm>
          <a:prstGeom prst="bentConnector3">
            <a:avLst>
              <a:gd name="adj1" fmla="val -75000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38200" y="4744996"/>
            <a:ext cx="2790092" cy="76944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B0F0"/>
                </a:solidFill>
              </a:rPr>
              <a:t>Feedback</a:t>
            </a:r>
            <a:endParaRPr lang="en-CA" sz="4400" b="1" dirty="0">
              <a:solidFill>
                <a:srgbClr val="00B0F0"/>
              </a:solidFill>
            </a:endParaRPr>
          </a:p>
        </p:txBody>
      </p:sp>
      <p:cxnSp>
        <p:nvCxnSpPr>
          <p:cNvPr id="5" name="Straight Arrow Connector 4"/>
          <p:cNvCxnSpPr>
            <a:stCxn id="4" idx="1"/>
            <a:endCxn id="10" idx="0"/>
          </p:cNvCxnSpPr>
          <p:nvPr/>
        </p:nvCxnSpPr>
        <p:spPr>
          <a:xfrm flipH="1">
            <a:off x="2233246" y="2467687"/>
            <a:ext cx="2795954" cy="227730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0" idx="3"/>
            <a:endCxn id="9" idx="1"/>
          </p:cNvCxnSpPr>
          <p:nvPr/>
        </p:nvCxnSpPr>
        <p:spPr>
          <a:xfrm>
            <a:off x="3628292" y="5129717"/>
            <a:ext cx="1735017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0"/>
            <a:endCxn id="3" idx="2"/>
          </p:cNvCxnSpPr>
          <p:nvPr/>
        </p:nvCxnSpPr>
        <p:spPr>
          <a:xfrm flipH="1" flipV="1">
            <a:off x="1905000" y="2852408"/>
            <a:ext cx="328246" cy="189258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84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2082967"/>
            <a:ext cx="2133600" cy="76944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Lectures</a:t>
            </a:r>
            <a:endParaRPr lang="en-CA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1744412"/>
            <a:ext cx="3429000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Student presentations</a:t>
            </a:r>
            <a:endParaRPr lang="en-CA" sz="4400" b="1" dirty="0">
              <a:solidFill>
                <a:srgbClr val="7030A0"/>
              </a:solidFill>
            </a:endParaRPr>
          </a:p>
        </p:txBody>
      </p:sp>
      <p:cxnSp>
        <p:nvCxnSpPr>
          <p:cNvPr id="6" name="Elbow Connector 5"/>
          <p:cNvCxnSpPr>
            <a:stCxn id="3" idx="2"/>
            <a:endCxn id="4" idx="2"/>
          </p:cNvCxnSpPr>
          <p:nvPr/>
        </p:nvCxnSpPr>
        <p:spPr>
          <a:xfrm rot="16200000" flipH="1">
            <a:off x="4155073" y="602335"/>
            <a:ext cx="338554" cy="4838700"/>
          </a:xfrm>
          <a:prstGeom prst="bentConnector3">
            <a:avLst>
              <a:gd name="adj1" fmla="val 167522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>
            <a:stCxn id="4" idx="0"/>
            <a:endCxn id="3" idx="0"/>
          </p:cNvCxnSpPr>
          <p:nvPr/>
        </p:nvCxnSpPr>
        <p:spPr>
          <a:xfrm rot="16200000" flipH="1" flipV="1">
            <a:off x="4155072" y="-505661"/>
            <a:ext cx="338555" cy="4838700"/>
          </a:xfrm>
          <a:prstGeom prst="bentConnector3">
            <a:avLst>
              <a:gd name="adj1" fmla="val -67522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63309" y="4406442"/>
            <a:ext cx="2790092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Student papers</a:t>
            </a:r>
            <a:endParaRPr lang="en-CA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1" name="Elbow Connector 10"/>
          <p:cNvCxnSpPr>
            <a:stCxn id="4" idx="3"/>
            <a:endCxn id="9" idx="3"/>
          </p:cNvCxnSpPr>
          <p:nvPr/>
        </p:nvCxnSpPr>
        <p:spPr>
          <a:xfrm flipH="1">
            <a:off x="8153401" y="2467687"/>
            <a:ext cx="304799" cy="2662030"/>
          </a:xfrm>
          <a:prstGeom prst="bentConnector3">
            <a:avLst>
              <a:gd name="adj1" fmla="val -75000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38200" y="4744996"/>
            <a:ext cx="2790092" cy="76944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B0F0"/>
                </a:solidFill>
              </a:rPr>
              <a:t>Feedback</a:t>
            </a:r>
            <a:endParaRPr lang="en-CA" sz="4400" b="1" dirty="0">
              <a:solidFill>
                <a:srgbClr val="00B0F0"/>
              </a:solidFill>
            </a:endParaRPr>
          </a:p>
        </p:txBody>
      </p:sp>
      <p:cxnSp>
        <p:nvCxnSpPr>
          <p:cNvPr id="5" name="Straight Arrow Connector 4"/>
          <p:cNvCxnSpPr>
            <a:stCxn id="4" idx="1"/>
            <a:endCxn id="10" idx="0"/>
          </p:cNvCxnSpPr>
          <p:nvPr/>
        </p:nvCxnSpPr>
        <p:spPr>
          <a:xfrm flipH="1">
            <a:off x="2233246" y="2467687"/>
            <a:ext cx="2795954" cy="2277309"/>
          </a:xfrm>
          <a:prstGeom prst="straightConnector1">
            <a:avLst/>
          </a:prstGeom>
          <a:ln w="889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0" idx="3"/>
            <a:endCxn id="9" idx="1"/>
          </p:cNvCxnSpPr>
          <p:nvPr/>
        </p:nvCxnSpPr>
        <p:spPr>
          <a:xfrm>
            <a:off x="3628292" y="5129717"/>
            <a:ext cx="1735017" cy="0"/>
          </a:xfrm>
          <a:prstGeom prst="straightConnector1">
            <a:avLst/>
          </a:prstGeom>
          <a:ln w="88900">
            <a:solidFill>
              <a:srgbClr val="FF000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0"/>
            <a:endCxn id="3" idx="2"/>
          </p:cNvCxnSpPr>
          <p:nvPr/>
        </p:nvCxnSpPr>
        <p:spPr>
          <a:xfrm flipH="1" flipV="1">
            <a:off x="1905000" y="2852408"/>
            <a:ext cx="328246" cy="189258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5100" y="159363"/>
            <a:ext cx="8750300" cy="1569660"/>
          </a:xfrm>
          <a:prstGeom prst="rect">
            <a:avLst/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Goal 1</a:t>
            </a:r>
            <a:r>
              <a:rPr lang="en-US" sz="2400" dirty="0" smtClean="0"/>
              <a:t>: Students can improve from oral presentation to written paper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E.g. improve upon any deficiencies from presentation #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2400" b="1" dirty="0" smtClean="0">
                <a:solidFill>
                  <a:srgbClr val="002060"/>
                </a:solidFill>
              </a:rPr>
              <a:t> to paper #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41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2082967"/>
            <a:ext cx="2133600" cy="76944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Lectures</a:t>
            </a:r>
            <a:endParaRPr lang="en-CA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1744412"/>
            <a:ext cx="3429000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Student presentations</a:t>
            </a:r>
            <a:endParaRPr lang="en-CA" sz="4400" b="1" dirty="0">
              <a:solidFill>
                <a:srgbClr val="7030A0"/>
              </a:solidFill>
            </a:endParaRPr>
          </a:p>
        </p:txBody>
      </p:sp>
      <p:cxnSp>
        <p:nvCxnSpPr>
          <p:cNvPr id="6" name="Elbow Connector 5"/>
          <p:cNvCxnSpPr>
            <a:stCxn id="3" idx="2"/>
            <a:endCxn id="4" idx="2"/>
          </p:cNvCxnSpPr>
          <p:nvPr/>
        </p:nvCxnSpPr>
        <p:spPr>
          <a:xfrm rot="16200000" flipH="1">
            <a:off x="4155073" y="602335"/>
            <a:ext cx="338554" cy="4838700"/>
          </a:xfrm>
          <a:prstGeom prst="bentConnector3">
            <a:avLst>
              <a:gd name="adj1" fmla="val 167522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>
            <a:stCxn id="4" idx="0"/>
            <a:endCxn id="3" idx="0"/>
          </p:cNvCxnSpPr>
          <p:nvPr/>
        </p:nvCxnSpPr>
        <p:spPr>
          <a:xfrm rot="16200000" flipH="1" flipV="1">
            <a:off x="4155072" y="-505661"/>
            <a:ext cx="338555" cy="4838700"/>
          </a:xfrm>
          <a:prstGeom prst="bentConnector3">
            <a:avLst>
              <a:gd name="adj1" fmla="val -67522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63309" y="4406442"/>
            <a:ext cx="2790092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Student papers</a:t>
            </a:r>
            <a:endParaRPr lang="en-CA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1" name="Elbow Connector 10"/>
          <p:cNvCxnSpPr>
            <a:stCxn id="4" idx="3"/>
            <a:endCxn id="9" idx="3"/>
          </p:cNvCxnSpPr>
          <p:nvPr/>
        </p:nvCxnSpPr>
        <p:spPr>
          <a:xfrm flipH="1">
            <a:off x="8153401" y="2467687"/>
            <a:ext cx="304799" cy="2662030"/>
          </a:xfrm>
          <a:prstGeom prst="bentConnector3">
            <a:avLst>
              <a:gd name="adj1" fmla="val -75000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38200" y="4744996"/>
            <a:ext cx="2790092" cy="76944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B0F0"/>
                </a:solidFill>
              </a:rPr>
              <a:t>Feedback</a:t>
            </a:r>
            <a:endParaRPr lang="en-CA" sz="4400" b="1" dirty="0">
              <a:solidFill>
                <a:srgbClr val="00B0F0"/>
              </a:solidFill>
            </a:endParaRPr>
          </a:p>
        </p:txBody>
      </p:sp>
      <p:cxnSp>
        <p:nvCxnSpPr>
          <p:cNvPr id="5" name="Straight Arrow Connector 4"/>
          <p:cNvCxnSpPr>
            <a:stCxn id="4" idx="1"/>
            <a:endCxn id="10" idx="0"/>
          </p:cNvCxnSpPr>
          <p:nvPr/>
        </p:nvCxnSpPr>
        <p:spPr>
          <a:xfrm flipH="1">
            <a:off x="2233246" y="2467687"/>
            <a:ext cx="2795954" cy="2277309"/>
          </a:xfrm>
          <a:prstGeom prst="straightConnector1">
            <a:avLst/>
          </a:prstGeom>
          <a:ln w="88900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0" idx="3"/>
            <a:endCxn id="9" idx="1"/>
          </p:cNvCxnSpPr>
          <p:nvPr/>
        </p:nvCxnSpPr>
        <p:spPr>
          <a:xfrm>
            <a:off x="3628292" y="5129717"/>
            <a:ext cx="1735017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0"/>
            <a:endCxn id="3" idx="2"/>
          </p:cNvCxnSpPr>
          <p:nvPr/>
        </p:nvCxnSpPr>
        <p:spPr>
          <a:xfrm flipH="1" flipV="1">
            <a:off x="1905000" y="2852408"/>
            <a:ext cx="328246" cy="189258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5100" y="159363"/>
            <a:ext cx="8750300" cy="1200329"/>
          </a:xfrm>
          <a:prstGeom prst="rect">
            <a:avLst/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Goal 2</a:t>
            </a:r>
            <a:r>
              <a:rPr lang="en-US" sz="2400" dirty="0" smtClean="0"/>
              <a:t>: Students can improve from presentation to presentation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Not repeat any mistakes or shortcomings from presentation #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2400" b="1" dirty="0" smtClean="0">
                <a:solidFill>
                  <a:srgbClr val="002060"/>
                </a:solidFill>
              </a:rPr>
              <a:t> to presentation #</a:t>
            </a:r>
            <a:r>
              <a:rPr lang="en-US" sz="2400" b="1" dirty="0" smtClean="0">
                <a:solidFill>
                  <a:srgbClr val="00B05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1090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2082967"/>
            <a:ext cx="2133600" cy="76944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Lectures</a:t>
            </a:r>
            <a:endParaRPr lang="en-CA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1744412"/>
            <a:ext cx="3429000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Student presentations</a:t>
            </a:r>
            <a:endParaRPr lang="en-CA" sz="4400" b="1" dirty="0">
              <a:solidFill>
                <a:srgbClr val="7030A0"/>
              </a:solidFill>
            </a:endParaRPr>
          </a:p>
        </p:txBody>
      </p:sp>
      <p:cxnSp>
        <p:nvCxnSpPr>
          <p:cNvPr id="6" name="Elbow Connector 5"/>
          <p:cNvCxnSpPr>
            <a:stCxn id="3" idx="2"/>
            <a:endCxn id="4" idx="2"/>
          </p:cNvCxnSpPr>
          <p:nvPr/>
        </p:nvCxnSpPr>
        <p:spPr>
          <a:xfrm rot="16200000" flipH="1">
            <a:off x="4155073" y="602335"/>
            <a:ext cx="338554" cy="4838700"/>
          </a:xfrm>
          <a:prstGeom prst="bentConnector3">
            <a:avLst>
              <a:gd name="adj1" fmla="val 167522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>
            <a:stCxn id="4" idx="0"/>
            <a:endCxn id="3" idx="0"/>
          </p:cNvCxnSpPr>
          <p:nvPr/>
        </p:nvCxnSpPr>
        <p:spPr>
          <a:xfrm rot="16200000" flipH="1" flipV="1">
            <a:off x="4155072" y="-505661"/>
            <a:ext cx="338555" cy="4838700"/>
          </a:xfrm>
          <a:prstGeom prst="bentConnector3">
            <a:avLst>
              <a:gd name="adj1" fmla="val -67522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63309" y="4406442"/>
            <a:ext cx="2790092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Student papers</a:t>
            </a:r>
            <a:endParaRPr lang="en-CA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1" name="Elbow Connector 10"/>
          <p:cNvCxnSpPr>
            <a:stCxn id="4" idx="3"/>
            <a:endCxn id="9" idx="3"/>
          </p:cNvCxnSpPr>
          <p:nvPr/>
        </p:nvCxnSpPr>
        <p:spPr>
          <a:xfrm flipH="1">
            <a:off x="8153401" y="2467687"/>
            <a:ext cx="304799" cy="2662030"/>
          </a:xfrm>
          <a:prstGeom prst="bentConnector3">
            <a:avLst>
              <a:gd name="adj1" fmla="val -75000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38200" y="4744996"/>
            <a:ext cx="2790092" cy="76944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B0F0"/>
                </a:solidFill>
              </a:rPr>
              <a:t>Feedback</a:t>
            </a:r>
            <a:endParaRPr lang="en-CA" sz="4400" b="1" dirty="0">
              <a:solidFill>
                <a:srgbClr val="00B0F0"/>
              </a:solidFill>
            </a:endParaRPr>
          </a:p>
        </p:txBody>
      </p:sp>
      <p:cxnSp>
        <p:nvCxnSpPr>
          <p:cNvPr id="5" name="Straight Arrow Connector 4"/>
          <p:cNvCxnSpPr>
            <a:stCxn id="4" idx="1"/>
            <a:endCxn id="10" idx="0"/>
          </p:cNvCxnSpPr>
          <p:nvPr/>
        </p:nvCxnSpPr>
        <p:spPr>
          <a:xfrm flipH="1">
            <a:off x="2233246" y="2467687"/>
            <a:ext cx="2795954" cy="227730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0" idx="3"/>
            <a:endCxn id="9" idx="1"/>
          </p:cNvCxnSpPr>
          <p:nvPr/>
        </p:nvCxnSpPr>
        <p:spPr>
          <a:xfrm>
            <a:off x="3628292" y="5129717"/>
            <a:ext cx="1735017" cy="0"/>
          </a:xfrm>
          <a:prstGeom prst="straightConnector1">
            <a:avLst/>
          </a:prstGeom>
          <a:ln w="88900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0"/>
            <a:endCxn id="3" idx="2"/>
          </p:cNvCxnSpPr>
          <p:nvPr/>
        </p:nvCxnSpPr>
        <p:spPr>
          <a:xfrm flipH="1" flipV="1">
            <a:off x="1905000" y="2852408"/>
            <a:ext cx="328246" cy="189258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5100" y="159363"/>
            <a:ext cx="8750300" cy="1200329"/>
          </a:xfrm>
          <a:prstGeom prst="rect">
            <a:avLst/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Goal 3</a:t>
            </a:r>
            <a:r>
              <a:rPr lang="en-US" sz="2400" dirty="0" smtClean="0"/>
              <a:t>: Students can improve from paper to paper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Not repeat any mistakes or shortcomings from paper #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2400" b="1" dirty="0" smtClean="0">
                <a:solidFill>
                  <a:srgbClr val="002060"/>
                </a:solidFill>
              </a:rPr>
              <a:t> to paper #</a:t>
            </a:r>
            <a:r>
              <a:rPr lang="en-US" sz="2400" b="1" dirty="0" smtClean="0">
                <a:solidFill>
                  <a:srgbClr val="00B05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455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2082967"/>
            <a:ext cx="2133600" cy="76944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Lectures</a:t>
            </a:r>
            <a:endParaRPr lang="en-CA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1744412"/>
            <a:ext cx="3429000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Student presentations</a:t>
            </a:r>
            <a:endParaRPr lang="en-CA" sz="4400" b="1" dirty="0">
              <a:solidFill>
                <a:srgbClr val="7030A0"/>
              </a:solidFill>
            </a:endParaRPr>
          </a:p>
        </p:txBody>
      </p:sp>
      <p:cxnSp>
        <p:nvCxnSpPr>
          <p:cNvPr id="6" name="Elbow Connector 5"/>
          <p:cNvCxnSpPr>
            <a:stCxn id="3" idx="2"/>
            <a:endCxn id="4" idx="2"/>
          </p:cNvCxnSpPr>
          <p:nvPr/>
        </p:nvCxnSpPr>
        <p:spPr>
          <a:xfrm rot="16200000" flipH="1">
            <a:off x="4155073" y="602335"/>
            <a:ext cx="338554" cy="4838700"/>
          </a:xfrm>
          <a:prstGeom prst="bentConnector3">
            <a:avLst>
              <a:gd name="adj1" fmla="val 167522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>
            <a:stCxn id="4" idx="0"/>
            <a:endCxn id="3" idx="0"/>
          </p:cNvCxnSpPr>
          <p:nvPr/>
        </p:nvCxnSpPr>
        <p:spPr>
          <a:xfrm rot="16200000" flipH="1" flipV="1">
            <a:off x="4155072" y="-505661"/>
            <a:ext cx="338555" cy="4838700"/>
          </a:xfrm>
          <a:prstGeom prst="bentConnector3">
            <a:avLst>
              <a:gd name="adj1" fmla="val -67522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63309" y="4406442"/>
            <a:ext cx="2790092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Student papers</a:t>
            </a:r>
            <a:endParaRPr lang="en-CA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1" name="Elbow Connector 10"/>
          <p:cNvCxnSpPr>
            <a:stCxn id="4" idx="3"/>
            <a:endCxn id="9" idx="3"/>
          </p:cNvCxnSpPr>
          <p:nvPr/>
        </p:nvCxnSpPr>
        <p:spPr>
          <a:xfrm flipH="1">
            <a:off x="8153401" y="2467687"/>
            <a:ext cx="304799" cy="2662030"/>
          </a:xfrm>
          <a:prstGeom prst="bentConnector3">
            <a:avLst>
              <a:gd name="adj1" fmla="val -75000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38200" y="4744996"/>
            <a:ext cx="2790092" cy="76944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B0F0"/>
                </a:solidFill>
              </a:rPr>
              <a:t>Feedback</a:t>
            </a:r>
            <a:endParaRPr lang="en-CA" sz="4400" b="1" dirty="0">
              <a:solidFill>
                <a:srgbClr val="00B0F0"/>
              </a:solidFill>
            </a:endParaRPr>
          </a:p>
        </p:txBody>
      </p:sp>
      <p:cxnSp>
        <p:nvCxnSpPr>
          <p:cNvPr id="5" name="Straight Arrow Connector 4"/>
          <p:cNvCxnSpPr>
            <a:stCxn id="4" idx="1"/>
            <a:endCxn id="10" idx="0"/>
          </p:cNvCxnSpPr>
          <p:nvPr/>
        </p:nvCxnSpPr>
        <p:spPr>
          <a:xfrm flipH="1">
            <a:off x="2233246" y="2467687"/>
            <a:ext cx="2795954" cy="2277309"/>
          </a:xfrm>
          <a:prstGeom prst="straightConnector1">
            <a:avLst/>
          </a:prstGeom>
          <a:ln w="889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9" idx="1"/>
            <a:endCxn id="10" idx="3"/>
          </p:cNvCxnSpPr>
          <p:nvPr/>
        </p:nvCxnSpPr>
        <p:spPr>
          <a:xfrm flipH="1">
            <a:off x="3628292" y="5129717"/>
            <a:ext cx="1735017" cy="0"/>
          </a:xfrm>
          <a:prstGeom prst="straightConnector1">
            <a:avLst/>
          </a:prstGeom>
          <a:ln w="889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0"/>
            <a:endCxn id="3" idx="2"/>
          </p:cNvCxnSpPr>
          <p:nvPr/>
        </p:nvCxnSpPr>
        <p:spPr>
          <a:xfrm flipH="1" flipV="1">
            <a:off x="1905000" y="2852408"/>
            <a:ext cx="328246" cy="1892588"/>
          </a:xfrm>
          <a:prstGeom prst="straightConnector1">
            <a:avLst/>
          </a:prstGeom>
          <a:ln w="889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5100" y="159363"/>
            <a:ext cx="8750300" cy="1200329"/>
          </a:xfrm>
          <a:prstGeom prst="rect">
            <a:avLst/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Goal 4: Students have increased appreciation for the lecture material, the finer points they should be absorbing, the importance, etc.</a:t>
            </a:r>
          </a:p>
        </p:txBody>
      </p:sp>
    </p:spTree>
    <p:extLst>
      <p:ext uri="{BB962C8B-B14F-4D97-AF65-F5344CB8AC3E}">
        <p14:creationId xmlns:p14="http://schemas.microsoft.com/office/powerpoint/2010/main" val="161014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048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Caveats</a:t>
            </a:r>
            <a:endParaRPr lang="en-CA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21920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This worked with a </a:t>
            </a:r>
            <a:r>
              <a:rPr lang="en-US" sz="2800" b="1" dirty="0" smtClean="0">
                <a:solidFill>
                  <a:srgbClr val="002060"/>
                </a:solidFill>
              </a:rPr>
              <a:t>very small class size (10)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Could it work with: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15 students?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20 students?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40 students?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80 students?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Etc.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So much feedback and opportunity for correction that the </a:t>
            </a:r>
            <a:r>
              <a:rPr lang="en-US" sz="2800" b="1" dirty="0" smtClean="0">
                <a:solidFill>
                  <a:srgbClr val="002060"/>
                </a:solidFill>
              </a:rPr>
              <a:t>challenge was removed from the course</a:t>
            </a:r>
            <a:endParaRPr lang="en-CA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04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774"/>
            <a:ext cx="9144000" cy="6626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52800" y="457200"/>
            <a:ext cx="2806700" cy="461665"/>
          </a:xfrm>
          <a:prstGeom prst="rect">
            <a:avLst/>
          </a:prstGeom>
          <a:solidFill>
            <a:srgbClr val="FFFF00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Grade “distribution”</a:t>
            </a:r>
          </a:p>
        </p:txBody>
      </p:sp>
    </p:spTree>
    <p:extLst>
      <p:ext uri="{BB962C8B-B14F-4D97-AF65-F5344CB8AC3E}">
        <p14:creationId xmlns:p14="http://schemas.microsoft.com/office/powerpoint/2010/main" val="97245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6800"/>
            <a:ext cx="9144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smtClean="0"/>
              <a:t>Student perspective</a:t>
            </a:r>
            <a:endParaRPr lang="en-CA" sz="13800" b="1" dirty="0"/>
          </a:p>
        </p:txBody>
      </p:sp>
    </p:spTree>
    <p:extLst>
      <p:ext uri="{BB962C8B-B14F-4D97-AF65-F5344CB8AC3E}">
        <p14:creationId xmlns:p14="http://schemas.microsoft.com/office/powerpoint/2010/main" val="373200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FF0000"/>
                </a:solidFill>
              </a:rPr>
              <a:t>No tests or short, focused assignments</a:t>
            </a:r>
          </a:p>
          <a:p>
            <a:pPr lvl="1"/>
            <a:r>
              <a:rPr lang="en-CA" dirty="0" smtClean="0">
                <a:solidFill>
                  <a:srgbClr val="FF0000"/>
                </a:solidFill>
              </a:rPr>
              <a:t>Limits diversity of assessment methods</a:t>
            </a:r>
          </a:p>
          <a:p>
            <a:r>
              <a:rPr lang="en-CA" dirty="0" smtClean="0">
                <a:solidFill>
                  <a:srgbClr val="00B050"/>
                </a:solidFill>
              </a:rPr>
              <a:t>Students able to apply concepts to own interests</a:t>
            </a:r>
          </a:p>
          <a:p>
            <a:r>
              <a:rPr lang="en-CA" dirty="0" smtClean="0">
                <a:solidFill>
                  <a:srgbClr val="00B050"/>
                </a:solidFill>
              </a:rPr>
              <a:t>Students able to customize style and approach to papers, presentations as desired</a:t>
            </a:r>
            <a:endParaRPr lang="en-CA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631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FF0000"/>
                </a:solidFill>
              </a:rPr>
              <a:t>Each assignment relatively mark-heavy</a:t>
            </a:r>
          </a:p>
          <a:p>
            <a:pPr lvl="1"/>
            <a:r>
              <a:rPr lang="en-CA" dirty="0" smtClean="0">
                <a:solidFill>
                  <a:srgbClr val="FF0000"/>
                </a:solidFill>
              </a:rPr>
              <a:t>A single poor performance can significantly impair grades</a:t>
            </a:r>
          </a:p>
          <a:p>
            <a:r>
              <a:rPr lang="en-CA" dirty="0" smtClean="0">
                <a:solidFill>
                  <a:srgbClr val="00B050"/>
                </a:solidFill>
              </a:rPr>
              <a:t>Hard to get to that point… </a:t>
            </a:r>
            <a:endParaRPr lang="en-CA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961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00B050"/>
                </a:solidFill>
              </a:rPr>
              <a:t>Real-time feedback</a:t>
            </a:r>
          </a:p>
          <a:p>
            <a:pPr lvl="1"/>
            <a:r>
              <a:rPr lang="en-CA" dirty="0" smtClean="0">
                <a:solidFill>
                  <a:srgbClr val="00B050"/>
                </a:solidFill>
              </a:rPr>
              <a:t>Draft reviews</a:t>
            </a:r>
          </a:p>
          <a:p>
            <a:pPr lvl="1"/>
            <a:r>
              <a:rPr lang="en-CA" dirty="0" smtClean="0">
                <a:solidFill>
                  <a:srgbClr val="00B050"/>
                </a:solidFill>
              </a:rPr>
              <a:t>Presentation reviewed before paper due</a:t>
            </a:r>
          </a:p>
          <a:p>
            <a:r>
              <a:rPr lang="en-CA" dirty="0" smtClean="0">
                <a:solidFill>
                  <a:srgbClr val="FF0000"/>
                </a:solidFill>
              </a:rPr>
              <a:t>More difficult in larger classes</a:t>
            </a:r>
          </a:p>
          <a:p>
            <a:pPr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81621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00B050"/>
                </a:solidFill>
              </a:rPr>
              <a:t>Integrative, holistic approach</a:t>
            </a:r>
          </a:p>
          <a:p>
            <a:pPr lvl="1"/>
            <a:r>
              <a:rPr lang="en-CA" dirty="0" smtClean="0">
                <a:solidFill>
                  <a:srgbClr val="00B050"/>
                </a:solidFill>
              </a:rPr>
              <a:t>Each presentation/paper by its nature requires both detailed analysis, and big picture explanation of its relevance</a:t>
            </a:r>
          </a:p>
          <a:p>
            <a:pPr lvl="1"/>
            <a:r>
              <a:rPr lang="en-CA" dirty="0" smtClean="0">
                <a:solidFill>
                  <a:srgbClr val="00B050"/>
                </a:solidFill>
              </a:rPr>
              <a:t>Stresses application of concepts and total understanding</a:t>
            </a:r>
            <a:endParaRPr lang="en-CA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592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00B050"/>
                </a:solidFill>
              </a:rPr>
              <a:t>Allowed for exposure to a wide range of topics, and an equally-wide range of presentation styles</a:t>
            </a:r>
            <a:endParaRPr lang="en-CA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581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00B050"/>
                </a:solidFill>
              </a:rPr>
              <a:t>Allowed maximum exposure to current literature</a:t>
            </a:r>
            <a:endParaRPr lang="en-CA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4008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 conclusion…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Method has inherent shortcomings</a:t>
            </a:r>
          </a:p>
          <a:p>
            <a:r>
              <a:rPr lang="en-CA" dirty="0" smtClean="0"/>
              <a:t>These are largely self-mitigated</a:t>
            </a:r>
          </a:p>
          <a:p>
            <a:r>
              <a:rPr lang="en-CA" dirty="0" smtClean="0"/>
              <a:t>Only truly limiting factor is class size</a:t>
            </a:r>
          </a:p>
          <a:p>
            <a:pPr lvl="1"/>
            <a:r>
              <a:rPr lang="en-CA" dirty="0" smtClean="0"/>
              <a:t>Workload </a:t>
            </a:r>
            <a:r>
              <a:rPr lang="en-CA" smtClean="0"/>
              <a:t>for professor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664644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92113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 Course Comparison (1)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8012" y="1535113"/>
            <a:ext cx="4040188" cy="639762"/>
          </a:xfrm>
        </p:spPr>
        <p:txBody>
          <a:bodyPr>
            <a:normAutofit/>
          </a:bodyPr>
          <a:lstStyle/>
          <a:p>
            <a:r>
              <a:rPr lang="en-US" sz="2000" dirty="0"/>
              <a:t>BIOC-</a:t>
            </a:r>
            <a:r>
              <a:rPr lang="en-US" sz="2000" dirty="0" smtClean="0"/>
              <a:t>4031 Signal Transduction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Number of Students: 10</a:t>
            </a:r>
          </a:p>
          <a:p>
            <a:r>
              <a:rPr lang="en-US" dirty="0" smtClean="0"/>
              <a:t>Format: Lecture Only</a:t>
            </a:r>
          </a:p>
          <a:p>
            <a:r>
              <a:rPr lang="en-US" dirty="0" smtClean="0"/>
              <a:t>Relatively Dense Material</a:t>
            </a:r>
          </a:p>
          <a:p>
            <a:r>
              <a:rPr lang="en-US" dirty="0" smtClean="0"/>
              <a:t>Highly Competent Professors (Dr. </a:t>
            </a:r>
            <a:r>
              <a:rPr lang="en-US" dirty="0" err="1" smtClean="0"/>
              <a:t>Dieni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535113"/>
            <a:ext cx="4646612" cy="639762"/>
          </a:xfrm>
        </p:spPr>
        <p:txBody>
          <a:bodyPr>
            <a:noAutofit/>
          </a:bodyPr>
          <a:lstStyle/>
          <a:p>
            <a:r>
              <a:rPr lang="en-US" sz="2000" dirty="0"/>
              <a:t>BIOC-</a:t>
            </a:r>
            <a:r>
              <a:rPr lang="en-US" sz="2000" dirty="0" smtClean="0"/>
              <a:t>3041 Nucleic Acids Biochemistry </a:t>
            </a:r>
            <a:endParaRPr lang="en-US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Number of Students: 12</a:t>
            </a:r>
          </a:p>
          <a:p>
            <a:r>
              <a:rPr lang="en-US" dirty="0" smtClean="0"/>
              <a:t>Format: Lecture Only</a:t>
            </a:r>
          </a:p>
          <a:p>
            <a:r>
              <a:rPr lang="en-US" dirty="0" smtClean="0"/>
              <a:t>Relatively Dense Material</a:t>
            </a:r>
          </a:p>
          <a:p>
            <a:r>
              <a:rPr lang="en-US" dirty="0" smtClean="0"/>
              <a:t>Highly Competent Professors (Dr. Waller)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43102" y="5562600"/>
            <a:ext cx="5057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**Same mark was received for each of these classes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73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92113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 Course Comparison (2)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8600" y="1535113"/>
            <a:ext cx="4040188" cy="639762"/>
          </a:xfrm>
        </p:spPr>
        <p:txBody>
          <a:bodyPr>
            <a:normAutofit/>
          </a:bodyPr>
          <a:lstStyle/>
          <a:p>
            <a:r>
              <a:rPr lang="en-US" sz="2000" dirty="0"/>
              <a:t>BIOC-</a:t>
            </a:r>
            <a:r>
              <a:rPr lang="en-US" sz="2000" dirty="0" smtClean="0"/>
              <a:t>4031 Signal Transduction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52400" y="2174875"/>
            <a:ext cx="4419600" cy="3951288"/>
          </a:xfrm>
        </p:spPr>
        <p:txBody>
          <a:bodyPr/>
          <a:lstStyle/>
          <a:p>
            <a:r>
              <a:rPr lang="en-US" dirty="0" smtClean="0"/>
              <a:t>Three Seminars (5%, 15%, 25%)</a:t>
            </a:r>
          </a:p>
          <a:p>
            <a:r>
              <a:rPr lang="en-US" dirty="0" smtClean="0"/>
              <a:t>Three Papers (5%, 15%, 25%)</a:t>
            </a:r>
          </a:p>
          <a:p>
            <a:r>
              <a:rPr lang="en-US" dirty="0" smtClean="0"/>
              <a:t>Participation (10%)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535113"/>
            <a:ext cx="4646612" cy="639762"/>
          </a:xfrm>
        </p:spPr>
        <p:txBody>
          <a:bodyPr>
            <a:noAutofit/>
          </a:bodyPr>
          <a:lstStyle/>
          <a:p>
            <a:r>
              <a:rPr lang="en-US" sz="2000" dirty="0"/>
              <a:t>BIOC-</a:t>
            </a:r>
            <a:r>
              <a:rPr lang="en-US" sz="2000" dirty="0" smtClean="0"/>
              <a:t>3041 Nucleic Acids Biochemistry</a:t>
            </a:r>
            <a:endParaRPr lang="en-US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495800" y="2174875"/>
            <a:ext cx="4573587" cy="3951288"/>
          </a:xfrm>
        </p:spPr>
        <p:txBody>
          <a:bodyPr/>
          <a:lstStyle/>
          <a:p>
            <a:r>
              <a:rPr lang="en-US" dirty="0" smtClean="0"/>
              <a:t>Bi-weekly Quizzes (20%)</a:t>
            </a:r>
          </a:p>
          <a:p>
            <a:r>
              <a:rPr lang="en-US" dirty="0" smtClean="0"/>
              <a:t>An Assignment (20%)</a:t>
            </a:r>
          </a:p>
          <a:p>
            <a:r>
              <a:rPr lang="en-US" dirty="0" smtClean="0"/>
              <a:t>Mid-term examination (20%)</a:t>
            </a:r>
          </a:p>
          <a:p>
            <a:r>
              <a:rPr lang="en-US" dirty="0" smtClean="0"/>
              <a:t>Final Examination (40%)</a:t>
            </a:r>
          </a:p>
          <a:p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306848" y="5710664"/>
            <a:ext cx="65303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As you can see there are clear differences between</a:t>
            </a:r>
          </a:p>
          <a:p>
            <a:pPr algn="ctr"/>
            <a:r>
              <a:rPr lang="en-US" sz="2400" dirty="0" smtClean="0"/>
              <a:t> the structure of these courses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974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921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But from a students point of view, what’s better?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7848600" cy="3200399"/>
          </a:xfrm>
        </p:spPr>
        <p:txBody>
          <a:bodyPr/>
          <a:lstStyle/>
          <a:p>
            <a:r>
              <a:rPr lang="en-US" dirty="0" smtClean="0"/>
              <a:t>Characteristics that I consider to make a “better” course:</a:t>
            </a:r>
          </a:p>
          <a:p>
            <a:pPr lvl="1"/>
            <a:r>
              <a:rPr lang="en-US" dirty="0" smtClean="0"/>
              <a:t>is structured in a way that there is “flow” </a:t>
            </a:r>
          </a:p>
          <a:p>
            <a:pPr lvl="1"/>
            <a:r>
              <a:rPr lang="en-US" dirty="0" smtClean="0"/>
              <a:t>demonstrates applications of the concepts beyond the classroom  </a:t>
            </a:r>
          </a:p>
          <a:p>
            <a:pPr lvl="1"/>
            <a:r>
              <a:rPr lang="en-US" dirty="0" smtClean="0"/>
              <a:t>engages students in meaningful discussion</a:t>
            </a:r>
          </a:p>
          <a:p>
            <a:pPr lvl="1">
              <a:defRPr/>
            </a:pPr>
            <a:r>
              <a:rPr lang="en-US" dirty="0" smtClean="0"/>
              <a:t>the Professor is available outside of class hours</a:t>
            </a:r>
          </a:p>
          <a:p>
            <a:pPr lvl="1"/>
            <a:r>
              <a:rPr lang="en-US" dirty="0" smtClean="0"/>
              <a:t>provides assessment that can be applied and utilized in future work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599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921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But from a students point of view, what’s better?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7848600" cy="3200399"/>
          </a:xfrm>
        </p:spPr>
        <p:txBody>
          <a:bodyPr/>
          <a:lstStyle/>
          <a:p>
            <a:r>
              <a:rPr lang="en-US" dirty="0" smtClean="0"/>
              <a:t>Characteristics that I consider to make a “better” course: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is structured in a way that there is “flow” 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demonstrates applications of the concepts beyond the classroom  </a:t>
            </a:r>
          </a:p>
          <a:p>
            <a:pPr lvl="1"/>
            <a:r>
              <a:rPr lang="en-US" dirty="0" smtClean="0"/>
              <a:t>engages students in meaningful discussion</a:t>
            </a:r>
          </a:p>
          <a:p>
            <a:pPr lvl="1">
              <a:defRPr/>
            </a:pPr>
            <a:r>
              <a:rPr lang="en-US" dirty="0" smtClean="0"/>
              <a:t>the Professor is available outside of class hours</a:t>
            </a:r>
          </a:p>
          <a:p>
            <a:pPr lvl="1"/>
            <a:r>
              <a:rPr lang="en-US" dirty="0" smtClean="0"/>
              <a:t>provides assessment that can be applied and utilized in future work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916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92113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 Course Comparison (2)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8600" y="1535113"/>
            <a:ext cx="4040188" cy="639762"/>
          </a:xfrm>
        </p:spPr>
        <p:txBody>
          <a:bodyPr>
            <a:normAutofit/>
          </a:bodyPr>
          <a:lstStyle/>
          <a:p>
            <a:r>
              <a:rPr lang="en-US" sz="2000" dirty="0"/>
              <a:t>BIOC-</a:t>
            </a:r>
            <a:r>
              <a:rPr lang="en-US" sz="2000" dirty="0" smtClean="0"/>
              <a:t>4031 Signal Transduction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52400" y="2174875"/>
            <a:ext cx="4419600" cy="3951288"/>
          </a:xfrm>
        </p:spPr>
        <p:txBody>
          <a:bodyPr/>
          <a:lstStyle/>
          <a:p>
            <a:r>
              <a:rPr lang="en-US" dirty="0" smtClean="0"/>
              <a:t>Three Seminars (5%, 15%, 25%)</a:t>
            </a:r>
          </a:p>
          <a:p>
            <a:r>
              <a:rPr lang="en-US" dirty="0" smtClean="0"/>
              <a:t>Three Papers (5%, 15%, 25%)</a:t>
            </a:r>
          </a:p>
          <a:p>
            <a:r>
              <a:rPr lang="en-US" dirty="0" smtClean="0"/>
              <a:t>Participation (10%)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535113"/>
            <a:ext cx="4646612" cy="639762"/>
          </a:xfrm>
        </p:spPr>
        <p:txBody>
          <a:bodyPr>
            <a:noAutofit/>
          </a:bodyPr>
          <a:lstStyle/>
          <a:p>
            <a:r>
              <a:rPr lang="en-US" sz="2000" dirty="0"/>
              <a:t>BIOC-</a:t>
            </a:r>
            <a:r>
              <a:rPr lang="en-US" sz="2000" dirty="0" smtClean="0"/>
              <a:t>3041 Nucleic Acids Biochemistry</a:t>
            </a:r>
            <a:endParaRPr lang="en-US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495800" y="2174875"/>
            <a:ext cx="4573587" cy="3951288"/>
          </a:xfrm>
        </p:spPr>
        <p:txBody>
          <a:bodyPr/>
          <a:lstStyle/>
          <a:p>
            <a:r>
              <a:rPr lang="en-US" dirty="0" smtClean="0"/>
              <a:t>Bi-weekly Quizzes (20%)</a:t>
            </a:r>
          </a:p>
          <a:p>
            <a:r>
              <a:rPr lang="en-US" dirty="0" smtClean="0"/>
              <a:t>An Assignment (20%)</a:t>
            </a:r>
          </a:p>
          <a:p>
            <a:r>
              <a:rPr lang="en-US" dirty="0" smtClean="0"/>
              <a:t>Mid-term examination (20%)</a:t>
            </a:r>
          </a:p>
          <a:p>
            <a:r>
              <a:rPr lang="en-US" dirty="0" smtClean="0"/>
              <a:t>Final Examination (40%)</a:t>
            </a:r>
          </a:p>
          <a:p>
            <a:endParaRPr lang="en-US" dirty="0" smtClean="0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685800" y="4038601"/>
            <a:ext cx="7848600" cy="3200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Characteristics that I consider to make a “better” course: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structured in a way that there is “flow”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demonstrates applications of the concepts beyond the classroom 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engages students in meaningful discussion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the Professor is available outside of class hours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provides assessment that can be applied and utilized in future work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42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92113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 Course Comparison (2)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8600" y="1535113"/>
            <a:ext cx="4040188" cy="639762"/>
          </a:xfrm>
        </p:spPr>
        <p:txBody>
          <a:bodyPr>
            <a:normAutofit/>
          </a:bodyPr>
          <a:lstStyle/>
          <a:p>
            <a:r>
              <a:rPr lang="en-US" sz="2000" dirty="0"/>
              <a:t>BIOC-</a:t>
            </a:r>
            <a:r>
              <a:rPr lang="en-US" sz="2000" dirty="0" smtClean="0"/>
              <a:t>4031 Signal Transduction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52400" y="2174875"/>
            <a:ext cx="4419600" cy="3951288"/>
          </a:xfrm>
        </p:spPr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Three Seminars (5%, 15%, 25%)</a:t>
            </a:r>
          </a:p>
          <a:p>
            <a:r>
              <a:rPr lang="en-US" dirty="0" smtClean="0"/>
              <a:t>Three Papers (5%, 15%, 25%)</a:t>
            </a:r>
          </a:p>
          <a:p>
            <a:r>
              <a:rPr lang="en-US" dirty="0" smtClean="0">
                <a:solidFill>
                  <a:srgbClr val="9BBB59"/>
                </a:solidFill>
              </a:rPr>
              <a:t>Participation (10%)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535113"/>
            <a:ext cx="4646612" cy="639762"/>
          </a:xfrm>
        </p:spPr>
        <p:txBody>
          <a:bodyPr>
            <a:noAutofit/>
          </a:bodyPr>
          <a:lstStyle/>
          <a:p>
            <a:r>
              <a:rPr lang="en-US" sz="2000" dirty="0"/>
              <a:t>BIOC-</a:t>
            </a:r>
            <a:r>
              <a:rPr lang="en-US" sz="2000" dirty="0" smtClean="0"/>
              <a:t>3041 Nucleic Acids Biochemistry</a:t>
            </a:r>
            <a:endParaRPr lang="en-US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495800" y="2174875"/>
            <a:ext cx="4573587" cy="3951288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Bi-weekly Quizzes (20%)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An Assignment (20%)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Mid-term examination (20%)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Final Examination (40%)</a:t>
            </a:r>
          </a:p>
          <a:p>
            <a:endParaRPr lang="en-US" dirty="0" smtClean="0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685800" y="4038601"/>
            <a:ext cx="7848600" cy="3200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Characteristics that I consider to make a “better” course: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structured in a way that there is “flow”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demonstrates applications of the concepts beyond the classroom 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engages students in meaningful discussion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Professor is available outside of class hours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provides assessment that can be applied and utilized in future work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7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92113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 Course Comparison (2)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8600" y="1535113"/>
            <a:ext cx="4040188" cy="639762"/>
          </a:xfrm>
        </p:spPr>
        <p:txBody>
          <a:bodyPr>
            <a:normAutofit/>
          </a:bodyPr>
          <a:lstStyle/>
          <a:p>
            <a:r>
              <a:rPr lang="en-US" sz="2000" dirty="0"/>
              <a:t>BIOC-</a:t>
            </a:r>
            <a:r>
              <a:rPr lang="en-US" sz="2000" dirty="0" smtClean="0"/>
              <a:t>4031 Signal Transduction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52400" y="2174875"/>
            <a:ext cx="4419600" cy="3951288"/>
          </a:xfrm>
        </p:spPr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Three Seminars (5%, 15%, 25%)</a:t>
            </a:r>
          </a:p>
          <a:p>
            <a:r>
              <a:rPr lang="en-US" dirty="0" smtClean="0">
                <a:solidFill>
                  <a:schemeClr val="accent3"/>
                </a:solidFill>
              </a:rPr>
              <a:t>Three Papers (5%, 15%, 25%)</a:t>
            </a:r>
          </a:p>
          <a:p>
            <a:r>
              <a:rPr lang="en-US" dirty="0" smtClean="0"/>
              <a:t>Participation (10%)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535113"/>
            <a:ext cx="4646612" cy="639762"/>
          </a:xfrm>
        </p:spPr>
        <p:txBody>
          <a:bodyPr>
            <a:noAutofit/>
          </a:bodyPr>
          <a:lstStyle/>
          <a:p>
            <a:r>
              <a:rPr lang="en-US" sz="2000" dirty="0"/>
              <a:t>BIOC-</a:t>
            </a:r>
            <a:r>
              <a:rPr lang="en-US" sz="2000" dirty="0" smtClean="0"/>
              <a:t>3041 Nucleic Acids Biochemistry</a:t>
            </a:r>
            <a:endParaRPr lang="en-US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495800" y="2174875"/>
            <a:ext cx="4573587" cy="3951288"/>
          </a:xfrm>
        </p:spPr>
        <p:txBody>
          <a:bodyPr/>
          <a:lstStyle/>
          <a:p>
            <a:r>
              <a:rPr lang="en-US" dirty="0" smtClean="0"/>
              <a:t>Bi-weekly Quizzes (20%)</a:t>
            </a:r>
          </a:p>
          <a:p>
            <a:r>
              <a:rPr lang="en-US" dirty="0" smtClean="0"/>
              <a:t>An Assignment (20%)</a:t>
            </a:r>
          </a:p>
          <a:p>
            <a:r>
              <a:rPr lang="en-US" dirty="0" smtClean="0"/>
              <a:t>Mid-term examination (20%)</a:t>
            </a:r>
          </a:p>
          <a:p>
            <a:r>
              <a:rPr lang="en-US" dirty="0" smtClean="0"/>
              <a:t>Final Examination (40%)</a:t>
            </a:r>
          </a:p>
          <a:p>
            <a:endParaRPr lang="en-US" dirty="0" smtClean="0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685800" y="4038601"/>
            <a:ext cx="7848600" cy="3200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Characteristics that I consider to make a “better” course: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structured in a way that there is “flow”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demonstrates applications of the concepts beyond the classroom 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engages students in meaningful discussion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2000" dirty="0" smtClean="0"/>
              <a:t>the Professor is available outside of class hours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provides assessment that can be applied and utilized in future work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299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92113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 Course Comparison (2)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8600" y="1535113"/>
            <a:ext cx="4040188" cy="639762"/>
          </a:xfrm>
        </p:spPr>
        <p:txBody>
          <a:bodyPr>
            <a:normAutofit/>
          </a:bodyPr>
          <a:lstStyle/>
          <a:p>
            <a:r>
              <a:rPr lang="en-US" sz="2000" dirty="0"/>
              <a:t>BIOC-</a:t>
            </a:r>
            <a:r>
              <a:rPr lang="en-US" sz="2000" dirty="0" smtClean="0"/>
              <a:t>4031 Signal Transduction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52400" y="2174875"/>
            <a:ext cx="4419600" cy="3951288"/>
          </a:xfrm>
        </p:spPr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Three Seminars (5%, 15%, 25%)</a:t>
            </a:r>
          </a:p>
          <a:p>
            <a:r>
              <a:rPr lang="en-US" dirty="0" smtClean="0">
                <a:solidFill>
                  <a:schemeClr val="accent3"/>
                </a:solidFill>
              </a:rPr>
              <a:t>Three Papers (5%, 15%, 25%)</a:t>
            </a:r>
          </a:p>
          <a:p>
            <a:r>
              <a:rPr lang="en-US" dirty="0" smtClean="0"/>
              <a:t>Participation (10%)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2000" y="1535113"/>
            <a:ext cx="4646612" cy="639762"/>
          </a:xfrm>
        </p:spPr>
        <p:txBody>
          <a:bodyPr>
            <a:noAutofit/>
          </a:bodyPr>
          <a:lstStyle/>
          <a:p>
            <a:r>
              <a:rPr lang="en-US" sz="2000" dirty="0"/>
              <a:t>BIOC-</a:t>
            </a:r>
            <a:r>
              <a:rPr lang="en-US" sz="2000" dirty="0" smtClean="0"/>
              <a:t>3041 Nucleic Acids Biochemistry</a:t>
            </a:r>
            <a:endParaRPr lang="en-US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495800" y="2174875"/>
            <a:ext cx="4573587" cy="3951288"/>
          </a:xfrm>
        </p:spPr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Bi-weekly Quizzes (20%)</a:t>
            </a:r>
          </a:p>
          <a:p>
            <a:r>
              <a:rPr lang="en-US" dirty="0" smtClean="0"/>
              <a:t>An Assignment (20%)</a:t>
            </a:r>
          </a:p>
          <a:p>
            <a:r>
              <a:rPr lang="en-US" dirty="0" smtClean="0"/>
              <a:t>Mid-term examination (20%)</a:t>
            </a:r>
          </a:p>
          <a:p>
            <a:r>
              <a:rPr lang="en-US" dirty="0" smtClean="0"/>
              <a:t>Final Examination (40%)</a:t>
            </a:r>
          </a:p>
          <a:p>
            <a:endParaRPr lang="en-US" dirty="0" smtClean="0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685800" y="4038601"/>
            <a:ext cx="7848600" cy="3200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Characteristics that I consider to make a “better” course: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structured in a way that there is “flow”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demonstrates applications of the concepts beyond the classroom 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engages students in meaningful discussion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the Professor is available outside of class hours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2000" dirty="0" smtClean="0"/>
              <a:t>provides assessment that can be applied and utilized in future work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973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33400"/>
            <a:ext cx="731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/>
              <a:t>Thank you!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514600"/>
            <a:ext cx="7315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Christopher A. </a:t>
            </a:r>
            <a:r>
              <a:rPr lang="en-US" sz="2800" b="1" dirty="0" smtClean="0"/>
              <a:t>Dieni – </a:t>
            </a:r>
            <a:r>
              <a:rPr lang="en-US" sz="2800" b="1" dirty="0" smtClean="0">
                <a:hlinkClick r:id="rId2"/>
              </a:rPr>
              <a:t>cdieni@mta.ca</a:t>
            </a:r>
            <a:r>
              <a:rPr lang="en-US" sz="2800" b="1" dirty="0" smtClean="0"/>
              <a:t> </a:t>
            </a:r>
            <a:endParaRPr lang="en-US" sz="2800" b="1" dirty="0" smtClean="0"/>
          </a:p>
          <a:p>
            <a:pPr algn="ctr"/>
            <a:r>
              <a:rPr lang="en-US" sz="2800" b="1" dirty="0" smtClean="0"/>
              <a:t>Neal I. </a:t>
            </a:r>
            <a:r>
              <a:rPr lang="en-US" sz="2800" b="1" dirty="0" smtClean="0"/>
              <a:t>Callaghan – </a:t>
            </a:r>
            <a:r>
              <a:rPr lang="en-US" sz="2800" b="1" dirty="0" smtClean="0">
                <a:hlinkClick r:id="rId3"/>
              </a:rPr>
              <a:t>nicallaghan@mta.ca</a:t>
            </a:r>
            <a:r>
              <a:rPr lang="en-US" sz="2800" b="1" dirty="0" smtClean="0"/>
              <a:t> </a:t>
            </a:r>
            <a:endParaRPr lang="en-US" sz="2800" b="1" dirty="0" smtClean="0"/>
          </a:p>
          <a:p>
            <a:pPr algn="ctr"/>
            <a:r>
              <a:rPr lang="en-US" sz="2800" b="1" dirty="0" smtClean="0"/>
              <a:t>Alex M. </a:t>
            </a:r>
            <a:r>
              <a:rPr lang="en-US" sz="2800" b="1" dirty="0" err="1" smtClean="0"/>
              <a:t>Whynot</a:t>
            </a:r>
            <a:r>
              <a:rPr lang="en-US" sz="2800" b="1" dirty="0" smtClean="0"/>
              <a:t> – </a:t>
            </a:r>
            <a:r>
              <a:rPr lang="en-US" sz="2800" b="1" dirty="0" smtClean="0">
                <a:hlinkClick r:id="rId4"/>
              </a:rPr>
              <a:t>amwhynot@mta.ca</a:t>
            </a:r>
            <a:endParaRPr lang="en-US" sz="2800" b="1" dirty="0" smtClean="0"/>
          </a:p>
          <a:p>
            <a:pPr algn="ctr"/>
            <a:endParaRPr lang="en-US" sz="2800" b="1" dirty="0" smtClean="0"/>
          </a:p>
          <a:p>
            <a:pPr algn="ctr"/>
            <a:endParaRPr lang="en-US" sz="2800" b="1" dirty="0"/>
          </a:p>
          <a:p>
            <a:pPr algn="ctr"/>
            <a:endParaRPr lang="en-US" sz="2800" b="1" dirty="0" smtClean="0"/>
          </a:p>
          <a:p>
            <a:pPr algn="ctr"/>
            <a:endParaRPr lang="en-US" sz="2800" b="1" dirty="0"/>
          </a:p>
          <a:p>
            <a:pPr algn="ctr"/>
            <a:r>
              <a:rPr lang="en-US" sz="2800" b="1" dirty="0" smtClean="0">
                <a:hlinkClick r:id="rId5"/>
              </a:rPr>
              <a:t>http://chrisdieni.com</a:t>
            </a:r>
            <a:r>
              <a:rPr lang="en-US" sz="2800" b="1" dirty="0" smtClean="0"/>
              <a:t>  </a:t>
            </a: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86378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1526</Words>
  <Application>Microsoft Office PowerPoint</Application>
  <PresentationFormat>On-screen Show (4:3)</PresentationFormat>
  <Paragraphs>294</Paragraphs>
  <Slides>36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conclusion…</vt:lpstr>
      <vt:lpstr>A Course Comparison (1)</vt:lpstr>
      <vt:lpstr>A Course Comparison (2)</vt:lpstr>
      <vt:lpstr>But from a students point of view, what’s better?</vt:lpstr>
      <vt:lpstr>But from a students point of view, what’s better?</vt:lpstr>
      <vt:lpstr>A Course Comparison (2)</vt:lpstr>
      <vt:lpstr>A Course Comparison (2)</vt:lpstr>
      <vt:lpstr>A Course Comparison (2)</vt:lpstr>
      <vt:lpstr>A Course Comparison (2)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Anthony Dieni</dc:creator>
  <cp:lastModifiedBy>Christopher Anthony Dieni</cp:lastModifiedBy>
  <cp:revision>20</cp:revision>
  <dcterms:created xsi:type="dcterms:W3CDTF">2013-10-22T13:24:44Z</dcterms:created>
  <dcterms:modified xsi:type="dcterms:W3CDTF">2013-10-26T02:15:20Z</dcterms:modified>
</cp:coreProperties>
</file>