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0" r:id="rId2"/>
    <p:sldId id="258" r:id="rId3"/>
    <p:sldId id="259" r:id="rId4"/>
    <p:sldId id="261" r:id="rId5"/>
    <p:sldId id="257" r:id="rId6"/>
    <p:sldId id="260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56" r:id="rId16"/>
    <p:sldId id="262" r:id="rId17"/>
    <p:sldId id="273" r:id="rId18"/>
    <p:sldId id="287" r:id="rId19"/>
    <p:sldId id="271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289" r:id="rId34"/>
    <p:sldId id="290" r:id="rId35"/>
    <p:sldId id="291" r:id="rId36"/>
    <p:sldId id="292" r:id="rId37"/>
    <p:sldId id="295" r:id="rId38"/>
    <p:sldId id="293" r:id="rId39"/>
    <p:sldId id="294" r:id="rId40"/>
    <p:sldId id="297" r:id="rId41"/>
    <p:sldId id="296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38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1CB5-F92C-4649-8272-D23971BEF117}" type="datetimeFigureOut">
              <a:rPr lang="en-US" smtClean="0"/>
              <a:t>3/28/2014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092F-16CE-4BE2-910B-E27C794340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130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1CB5-F92C-4649-8272-D23971BEF117}" type="datetimeFigureOut">
              <a:rPr lang="en-US" smtClean="0"/>
              <a:t>3/28/2014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092F-16CE-4BE2-910B-E27C794340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202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1CB5-F92C-4649-8272-D23971BEF117}" type="datetimeFigureOut">
              <a:rPr lang="en-US" smtClean="0"/>
              <a:t>3/28/2014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092F-16CE-4BE2-910B-E27C794340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692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1CB5-F92C-4649-8272-D23971BEF117}" type="datetimeFigureOut">
              <a:rPr lang="en-US" smtClean="0"/>
              <a:t>3/28/2014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092F-16CE-4BE2-910B-E27C794340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933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1CB5-F92C-4649-8272-D23971BEF117}" type="datetimeFigureOut">
              <a:rPr lang="en-US" smtClean="0"/>
              <a:t>3/28/2014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092F-16CE-4BE2-910B-E27C794340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870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1CB5-F92C-4649-8272-D23971BEF117}" type="datetimeFigureOut">
              <a:rPr lang="en-US" smtClean="0"/>
              <a:t>3/28/2014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092F-16CE-4BE2-910B-E27C794340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4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1CB5-F92C-4649-8272-D23971BEF117}" type="datetimeFigureOut">
              <a:rPr lang="en-US" smtClean="0"/>
              <a:t>3/28/2014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092F-16CE-4BE2-910B-E27C794340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910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1CB5-F92C-4649-8272-D23971BEF117}" type="datetimeFigureOut">
              <a:rPr lang="en-US" smtClean="0"/>
              <a:t>3/28/2014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092F-16CE-4BE2-910B-E27C794340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769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1CB5-F92C-4649-8272-D23971BEF117}" type="datetimeFigureOut">
              <a:rPr lang="en-US" smtClean="0"/>
              <a:t>3/28/2014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092F-16CE-4BE2-910B-E27C794340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292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1CB5-F92C-4649-8272-D23971BEF117}" type="datetimeFigureOut">
              <a:rPr lang="en-US" smtClean="0"/>
              <a:t>3/28/2014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092F-16CE-4BE2-910B-E27C794340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26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1CB5-F92C-4649-8272-D23971BEF117}" type="datetimeFigureOut">
              <a:rPr lang="en-US" smtClean="0"/>
              <a:t>3/28/2014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092F-16CE-4BE2-910B-E27C794340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57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31CB5-F92C-4649-8272-D23971BEF117}" type="datetimeFigureOut">
              <a:rPr lang="en-US" smtClean="0"/>
              <a:t>3/28/2014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5092F-16CE-4BE2-910B-E27C794340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748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1.jpe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1.jpe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8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1.jpe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8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1.jpe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0.png"/><Relationship Id="rId7" Type="http://schemas.openxmlformats.org/officeDocument/2006/relationships/image" Target="../media/image43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gif"/><Relationship Id="rId5" Type="http://schemas.openxmlformats.org/officeDocument/2006/relationships/image" Target="../media/image47.png"/><Relationship Id="rId4" Type="http://schemas.openxmlformats.org/officeDocument/2006/relationships/image" Target="../media/image4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gif"/><Relationship Id="rId4" Type="http://schemas.openxmlformats.org/officeDocument/2006/relationships/image" Target="../media/image4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19.jpeg"/><Relationship Id="rId4" Type="http://schemas.openxmlformats.org/officeDocument/2006/relationships/image" Target="../media/image5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gi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mailto:cdieni@mta.ca" TargetMode="External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facebook.com/DieniResearchGroup" TargetMode="External"/><Relationship Id="rId4" Type="http://schemas.openxmlformats.org/officeDocument/2006/relationships/hyperlink" Target="http://chrisdien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-6627"/>
            <a:ext cx="8610600" cy="6893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185991" y="6605878"/>
            <a:ext cx="1752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>
                <a:solidFill>
                  <a:schemeClr val="bg1"/>
                </a:solidFill>
              </a:rPr>
              <a:t>Michael Owens</a:t>
            </a:r>
            <a:endParaRPr lang="en-CA" sz="105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81000"/>
            <a:ext cx="80010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u="sng" dirty="0" smtClean="0">
                <a:solidFill>
                  <a:schemeClr val="bg1"/>
                </a:solidFill>
              </a:rPr>
              <a:t>Tr</a:t>
            </a:r>
            <a:r>
              <a:rPr lang="en-US" sz="4600" u="sng" dirty="0" smtClean="0">
                <a:solidFill>
                  <a:schemeClr val="bg1"/>
                </a:solidFill>
              </a:rPr>
              <a:t>ai</a:t>
            </a:r>
            <a:r>
              <a:rPr lang="en-US" sz="4200" u="sng" dirty="0" smtClean="0">
                <a:solidFill>
                  <a:schemeClr val="bg1"/>
                </a:solidFill>
              </a:rPr>
              <a:t>l </a:t>
            </a:r>
            <a:r>
              <a:rPr lang="en-US" sz="3800" u="sng" dirty="0" smtClean="0">
                <a:solidFill>
                  <a:schemeClr val="bg1"/>
                </a:solidFill>
              </a:rPr>
              <a:t>of</a:t>
            </a:r>
            <a:r>
              <a:rPr lang="en-US" sz="3400" u="sng" dirty="0" smtClean="0">
                <a:solidFill>
                  <a:schemeClr val="bg1"/>
                </a:solidFill>
              </a:rPr>
              <a:t> b</a:t>
            </a:r>
            <a:r>
              <a:rPr lang="en-US" sz="3000" u="sng" dirty="0" smtClean="0">
                <a:solidFill>
                  <a:schemeClr val="bg1"/>
                </a:solidFill>
              </a:rPr>
              <a:t>re</a:t>
            </a:r>
            <a:r>
              <a:rPr lang="en-US" sz="2600" u="sng" dirty="0" smtClean="0">
                <a:solidFill>
                  <a:schemeClr val="bg1"/>
                </a:solidFill>
              </a:rPr>
              <a:t>ad</a:t>
            </a:r>
            <a:r>
              <a:rPr lang="en-US" sz="2200" u="sng" dirty="0" smtClean="0">
                <a:solidFill>
                  <a:schemeClr val="bg1"/>
                </a:solidFill>
              </a:rPr>
              <a:t>cr</a:t>
            </a:r>
            <a:r>
              <a:rPr lang="en-US" u="sng" dirty="0" smtClean="0">
                <a:solidFill>
                  <a:schemeClr val="bg1"/>
                </a:solidFill>
              </a:rPr>
              <a:t>um</a:t>
            </a:r>
            <a:r>
              <a:rPr lang="en-US" sz="1400" u="sng" dirty="0" smtClean="0">
                <a:solidFill>
                  <a:schemeClr val="bg1"/>
                </a:solidFill>
              </a:rPr>
              <a:t>bs</a:t>
            </a:r>
            <a:endParaRPr lang="en-US" sz="5000" u="sng" dirty="0" smtClean="0">
              <a:solidFill>
                <a:schemeClr val="bg1"/>
              </a:solidFill>
            </a:endParaRPr>
          </a:p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Discovering the molecular mechanisms of nanotoxicity in fish</a:t>
            </a:r>
            <a:endParaRPr lang="en-CA" sz="9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1200" y="2901700"/>
            <a:ext cx="693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solidFill>
                  <a:schemeClr val="bg1"/>
                </a:solidFill>
              </a:rPr>
              <a:t>Christopher Anthony Dieni</a:t>
            </a:r>
          </a:p>
          <a:p>
            <a:pPr algn="r"/>
            <a:r>
              <a:rPr lang="en-US" dirty="0" smtClean="0">
                <a:solidFill>
                  <a:schemeClr val="bg1"/>
                </a:solidFill>
              </a:rPr>
              <a:t>Department of Chemistry and Biochemistry</a:t>
            </a:r>
            <a:endParaRPr lang="en-US" sz="2400" dirty="0" smtClean="0">
              <a:solidFill>
                <a:schemeClr val="bg1"/>
              </a:solidFill>
            </a:endParaRPr>
          </a:p>
          <a:p>
            <a:pPr algn="r"/>
            <a:r>
              <a:rPr lang="en-US" dirty="0" smtClean="0">
                <a:solidFill>
                  <a:schemeClr val="bg1"/>
                </a:solidFill>
              </a:rPr>
              <a:t>Mount Allison University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5897992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UNB Biology Seminar Series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Friday, March 28</a:t>
            </a:r>
            <a:r>
              <a:rPr lang="en-US" sz="2000" baseline="30000" dirty="0" smtClean="0">
                <a:solidFill>
                  <a:schemeClr val="bg1"/>
                </a:solidFill>
              </a:rPr>
              <a:t>th</a:t>
            </a:r>
            <a:r>
              <a:rPr lang="en-US" sz="2000" dirty="0" smtClean="0">
                <a:solidFill>
                  <a:schemeClr val="bg1"/>
                </a:solidFill>
              </a:rPr>
              <a:t>, 2014</a:t>
            </a:r>
            <a:endParaRPr lang="en-CA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47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upload.wikimedia.org/wikipedia/commons/4/41/C60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4571535" cy="447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228600" y="5562600"/>
            <a:ext cx="45715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i="1" dirty="0" smtClean="0">
                <a:effectLst/>
                <a:latin typeface="+mj-lt"/>
              </a:rPr>
              <a:t>Wikimedia Commons</a:t>
            </a:r>
            <a:endParaRPr lang="en-US" sz="1400" b="1" i="1" dirty="0">
              <a:effectLst/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81600" y="304800"/>
            <a:ext cx="37338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Nanotechnology</a:t>
            </a:r>
          </a:p>
          <a:p>
            <a:pPr algn="ctr"/>
            <a:endParaRPr lang="en-US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 smtClean="0"/>
              <a:t>Origins traced back to the mid-20</a:t>
            </a:r>
            <a:r>
              <a:rPr lang="en-US" b="1" baseline="30000" dirty="0" smtClean="0"/>
              <a:t>th</a:t>
            </a:r>
            <a:r>
              <a:rPr lang="en-US" b="1" dirty="0" smtClean="0"/>
              <a:t> century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b="1" dirty="0" smtClean="0"/>
              <a:t>Physicist Richard Feynman delivers his talk “</a:t>
            </a:r>
            <a:r>
              <a:rPr lang="en-US" b="1" dirty="0" smtClean="0">
                <a:solidFill>
                  <a:srgbClr val="002060"/>
                </a:solidFill>
              </a:rPr>
              <a:t>There’s Plenty of Room at the Bottom</a:t>
            </a:r>
            <a:r>
              <a:rPr lang="en-US" b="1" dirty="0" smtClean="0"/>
              <a:t>” – American Physical Society meeting at Caltech, </a:t>
            </a:r>
            <a:r>
              <a:rPr lang="en-US" b="1" dirty="0" smtClean="0">
                <a:solidFill>
                  <a:srgbClr val="002060"/>
                </a:solidFill>
              </a:rPr>
              <a:t>December 29, 1959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 smtClean="0"/>
              <a:t>In more than a half-century since then, we have become dependent on nanotechnology for: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Biosensors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Antimicrobial agents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Drug delivery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Molecular scale electronics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Nanorobotics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… and much more!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88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57200"/>
            <a:ext cx="8077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Today’s talk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"/>
            </a:pPr>
            <a:r>
              <a:rPr lang="en-US" sz="2400" b="1" dirty="0" smtClean="0"/>
              <a:t>Design of nanomaterials and constituent materials</a:t>
            </a: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"/>
            </a:pPr>
            <a:endParaRPr lang="en-US" sz="2400" b="1" dirty="0"/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"/>
            </a:pPr>
            <a:r>
              <a:rPr lang="en-US" sz="2400" b="1" dirty="0" smtClean="0"/>
              <a:t>Synthesis/engineering of nanomaterials</a:t>
            </a: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"/>
            </a:pPr>
            <a:endParaRPr lang="en-US" sz="2400" b="1" dirty="0" smtClean="0"/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"/>
            </a:pPr>
            <a:r>
              <a:rPr lang="en-US" sz="2400" b="1" dirty="0" smtClean="0"/>
              <a:t>Functionalization/conjugation of nanomaterials for specific purposes (e.g. drug delivery)</a:t>
            </a:r>
          </a:p>
        </p:txBody>
      </p:sp>
    </p:spTree>
    <p:extLst>
      <p:ext uri="{BB962C8B-B14F-4D97-AF65-F5344CB8AC3E}">
        <p14:creationId xmlns:p14="http://schemas.microsoft.com/office/powerpoint/2010/main" val="395704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57200"/>
            <a:ext cx="80772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Today’s talk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"/>
            </a:pPr>
            <a:r>
              <a:rPr lang="en-US" sz="2400" b="1" dirty="0" smtClean="0"/>
              <a:t>Design of nanomaterials and constituent materials</a:t>
            </a: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"/>
            </a:pPr>
            <a:endParaRPr lang="en-US" sz="2400" b="1" dirty="0"/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"/>
            </a:pPr>
            <a:r>
              <a:rPr lang="en-US" sz="2400" b="1" dirty="0" smtClean="0"/>
              <a:t>Synthesis/engineering of nanomaterials</a:t>
            </a:r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"/>
            </a:pPr>
            <a:endParaRPr lang="en-US" sz="2400" b="1" dirty="0" smtClean="0"/>
          </a:p>
          <a:p>
            <a:pPr marL="342900" indent="-342900" algn="just">
              <a:buClr>
                <a:srgbClr val="C00000"/>
              </a:buClr>
              <a:buFont typeface="Wingdings" panose="05000000000000000000" pitchFamily="2" charset="2"/>
              <a:buChar char=""/>
            </a:pPr>
            <a:r>
              <a:rPr lang="en-US" sz="2400" b="1" dirty="0" smtClean="0"/>
              <a:t>Functionalization/conjugation of nanomaterials for specific purposes (e.g. drug delivery)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 algn="just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400" b="1" dirty="0" smtClean="0"/>
              <a:t>Release of nanomaterials in the environment and interaction with indigenous organisms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81267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286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Nanoparticle toxicity</a:t>
            </a:r>
            <a:endParaRPr lang="en-US" sz="32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89575"/>
            <a:ext cx="7539323" cy="554715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81000" y="6477000"/>
            <a:ext cx="8382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Nel, A. et al. (2006) Toxic potential of materials at the nanolevel.  </a:t>
            </a:r>
            <a:r>
              <a:rPr lang="en-US" sz="1400" b="1" i="1" dirty="0" smtClean="0">
                <a:effectLst/>
                <a:latin typeface="+mj-lt"/>
              </a:rPr>
              <a:t>Science</a:t>
            </a:r>
            <a:r>
              <a:rPr lang="en-US" sz="1400" b="1" dirty="0" smtClean="0">
                <a:effectLst/>
                <a:latin typeface="+mj-lt"/>
              </a:rPr>
              <a:t> 311: 622-627</a:t>
            </a:r>
            <a:endParaRPr lang="en-US" sz="1400" b="1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5365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286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Nanoparticle toxicity</a:t>
            </a:r>
            <a:endParaRPr lang="en-US" sz="32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89575"/>
            <a:ext cx="7539323" cy="554715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81000" y="6477000"/>
            <a:ext cx="8382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Nel, A. et al. (2006) Toxic potential of materials at the nanolevel.  </a:t>
            </a:r>
            <a:r>
              <a:rPr lang="en-US" sz="1400" b="1" i="1" dirty="0" smtClean="0">
                <a:effectLst/>
                <a:latin typeface="+mj-lt"/>
              </a:rPr>
              <a:t>Science</a:t>
            </a:r>
            <a:r>
              <a:rPr lang="en-US" sz="1400" b="1" dirty="0" smtClean="0">
                <a:effectLst/>
                <a:latin typeface="+mj-lt"/>
              </a:rPr>
              <a:t> 311: 622-627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38200" y="3663152"/>
            <a:ext cx="3733800" cy="2773578"/>
          </a:xfrm>
          <a:prstGeom prst="rect">
            <a:avLst/>
          </a:prstGeom>
          <a:solidFill>
            <a:srgbClr val="FFFF00">
              <a:alpha val="30000"/>
            </a:srgbClr>
          </a:solidFill>
          <a:ln w="50800">
            <a:solidFill>
              <a:srgbClr val="FFC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0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www.umass.edu/microbio/chime/pe2.76/pe/protexpl/an_2bbn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029" y="4408714"/>
            <a:ext cx="1524000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2286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Nanoparticle-protein interactions</a:t>
            </a:r>
            <a:endParaRPr lang="en-US" sz="3200" b="1" dirty="0"/>
          </a:p>
        </p:txBody>
      </p:sp>
      <p:pic>
        <p:nvPicPr>
          <p:cNvPr id="8194" name="Picture 2" descr="http://www.rcsb.org/pdb/images/2bbn_asym_r_5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3716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1371600" y="1447800"/>
            <a:ext cx="2133600" cy="21336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C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657600" y="2362200"/>
            <a:ext cx="1143000" cy="1447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800600" y="2514600"/>
            <a:ext cx="990600" cy="1295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800600" y="3810000"/>
            <a:ext cx="0" cy="609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2971800" y="4572000"/>
            <a:ext cx="2133600" cy="21336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C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4969329" y="6419466"/>
            <a:ext cx="281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University of Massachusetts</a:t>
            </a:r>
            <a:endParaRPr lang="en-US" sz="1400" b="1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9888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www.umass.edu/microbio/chime/pe2.76/pe/protexpl/an_2bbn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029" y="4408714"/>
            <a:ext cx="1524000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2286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Nanoparticle-protein interactions</a:t>
            </a:r>
            <a:endParaRPr lang="en-US" sz="3200" b="1" dirty="0"/>
          </a:p>
        </p:txBody>
      </p:sp>
      <p:pic>
        <p:nvPicPr>
          <p:cNvPr id="8194" name="Picture 2" descr="http://www.rcsb.org/pdb/images/2bbn_asym_r_5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3716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1371600" y="1447800"/>
            <a:ext cx="2133600" cy="21336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C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657600" y="2362200"/>
            <a:ext cx="1143000" cy="1447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800600" y="2514600"/>
            <a:ext cx="990600" cy="1295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800600" y="3810000"/>
            <a:ext cx="0" cy="609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2971800" y="4572000"/>
            <a:ext cx="2133600" cy="21336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C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4969329" y="6419466"/>
            <a:ext cx="281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University of Massachusetts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11" name="Picture 2" descr="File:Phenylperi aci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372" y="3701143"/>
            <a:ext cx="781050" cy="65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 12"/>
          <p:cNvSpPr/>
          <p:nvPr/>
        </p:nvSpPr>
        <p:spPr>
          <a:xfrm>
            <a:off x="6312447" y="4299857"/>
            <a:ext cx="1133382" cy="696686"/>
          </a:xfrm>
          <a:custGeom>
            <a:avLst/>
            <a:gdLst>
              <a:gd name="connsiteX0" fmla="*/ 327839 w 1133382"/>
              <a:gd name="connsiteY0" fmla="*/ 0 h 696686"/>
              <a:gd name="connsiteX1" fmla="*/ 273410 w 1133382"/>
              <a:gd name="connsiteY1" fmla="*/ 32657 h 696686"/>
              <a:gd name="connsiteX2" fmla="*/ 208096 w 1133382"/>
              <a:gd name="connsiteY2" fmla="*/ 65314 h 696686"/>
              <a:gd name="connsiteX3" fmla="*/ 153667 w 1133382"/>
              <a:gd name="connsiteY3" fmla="*/ 130629 h 696686"/>
              <a:gd name="connsiteX4" fmla="*/ 131896 w 1133382"/>
              <a:gd name="connsiteY4" fmla="*/ 163286 h 696686"/>
              <a:gd name="connsiteX5" fmla="*/ 88353 w 1133382"/>
              <a:gd name="connsiteY5" fmla="*/ 206829 h 696686"/>
              <a:gd name="connsiteX6" fmla="*/ 77467 w 1133382"/>
              <a:gd name="connsiteY6" fmla="*/ 239486 h 696686"/>
              <a:gd name="connsiteX7" fmla="*/ 33924 w 1133382"/>
              <a:gd name="connsiteY7" fmla="*/ 293914 h 696686"/>
              <a:gd name="connsiteX8" fmla="*/ 23039 w 1133382"/>
              <a:gd name="connsiteY8" fmla="*/ 337457 h 696686"/>
              <a:gd name="connsiteX9" fmla="*/ 1267 w 1133382"/>
              <a:gd name="connsiteY9" fmla="*/ 370114 h 696686"/>
              <a:gd name="connsiteX10" fmla="*/ 12153 w 1133382"/>
              <a:gd name="connsiteY10" fmla="*/ 511629 h 696686"/>
              <a:gd name="connsiteX11" fmla="*/ 44810 w 1133382"/>
              <a:gd name="connsiteY11" fmla="*/ 533400 h 696686"/>
              <a:gd name="connsiteX12" fmla="*/ 55696 w 1133382"/>
              <a:gd name="connsiteY12" fmla="*/ 566057 h 696686"/>
              <a:gd name="connsiteX13" fmla="*/ 153667 w 1133382"/>
              <a:gd name="connsiteY13" fmla="*/ 598714 h 696686"/>
              <a:gd name="connsiteX14" fmla="*/ 240753 w 1133382"/>
              <a:gd name="connsiteY14" fmla="*/ 620486 h 696686"/>
              <a:gd name="connsiteX15" fmla="*/ 306067 w 1133382"/>
              <a:gd name="connsiteY15" fmla="*/ 642257 h 696686"/>
              <a:gd name="connsiteX16" fmla="*/ 556439 w 1133382"/>
              <a:gd name="connsiteY16" fmla="*/ 653143 h 696686"/>
              <a:gd name="connsiteX17" fmla="*/ 654410 w 1133382"/>
              <a:gd name="connsiteY17" fmla="*/ 685800 h 696686"/>
              <a:gd name="connsiteX18" fmla="*/ 687067 w 1133382"/>
              <a:gd name="connsiteY18" fmla="*/ 696686 h 696686"/>
              <a:gd name="connsiteX19" fmla="*/ 872124 w 1133382"/>
              <a:gd name="connsiteY19" fmla="*/ 685800 h 696686"/>
              <a:gd name="connsiteX20" fmla="*/ 904782 w 1133382"/>
              <a:gd name="connsiteY20" fmla="*/ 674914 h 696686"/>
              <a:gd name="connsiteX21" fmla="*/ 1013639 w 1133382"/>
              <a:gd name="connsiteY21" fmla="*/ 642257 h 696686"/>
              <a:gd name="connsiteX22" fmla="*/ 1078953 w 1133382"/>
              <a:gd name="connsiteY22" fmla="*/ 598714 h 696686"/>
              <a:gd name="connsiteX23" fmla="*/ 1122496 w 1133382"/>
              <a:gd name="connsiteY23" fmla="*/ 576943 h 696686"/>
              <a:gd name="connsiteX24" fmla="*/ 1133382 w 1133382"/>
              <a:gd name="connsiteY24" fmla="*/ 576943 h 696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33382" h="696686">
                <a:moveTo>
                  <a:pt x="327839" y="0"/>
                </a:moveTo>
                <a:cubicBezTo>
                  <a:pt x="309696" y="10886"/>
                  <a:pt x="292334" y="23195"/>
                  <a:pt x="273410" y="32657"/>
                </a:cubicBezTo>
                <a:cubicBezTo>
                  <a:pt x="183273" y="77725"/>
                  <a:pt x="301686" y="2922"/>
                  <a:pt x="208096" y="65314"/>
                </a:cubicBezTo>
                <a:cubicBezTo>
                  <a:pt x="154039" y="146400"/>
                  <a:pt x="223516" y="46810"/>
                  <a:pt x="153667" y="130629"/>
                </a:cubicBezTo>
                <a:cubicBezTo>
                  <a:pt x="145292" y="140680"/>
                  <a:pt x="140410" y="153353"/>
                  <a:pt x="131896" y="163286"/>
                </a:cubicBezTo>
                <a:cubicBezTo>
                  <a:pt x="118538" y="178871"/>
                  <a:pt x="88353" y="206829"/>
                  <a:pt x="88353" y="206829"/>
                </a:cubicBezTo>
                <a:cubicBezTo>
                  <a:pt x="84724" y="217715"/>
                  <a:pt x="82599" y="229223"/>
                  <a:pt x="77467" y="239486"/>
                </a:cubicBezTo>
                <a:cubicBezTo>
                  <a:pt x="63734" y="266952"/>
                  <a:pt x="54176" y="273663"/>
                  <a:pt x="33924" y="293914"/>
                </a:cubicBezTo>
                <a:cubicBezTo>
                  <a:pt x="30296" y="308428"/>
                  <a:pt x="28932" y="323706"/>
                  <a:pt x="23039" y="337457"/>
                </a:cubicBezTo>
                <a:cubicBezTo>
                  <a:pt x="17885" y="349482"/>
                  <a:pt x="2083" y="357056"/>
                  <a:pt x="1267" y="370114"/>
                </a:cubicBezTo>
                <a:cubicBezTo>
                  <a:pt x="-1684" y="417333"/>
                  <a:pt x="-37" y="465915"/>
                  <a:pt x="12153" y="511629"/>
                </a:cubicBezTo>
                <a:cubicBezTo>
                  <a:pt x="15524" y="524270"/>
                  <a:pt x="33924" y="526143"/>
                  <a:pt x="44810" y="533400"/>
                </a:cubicBezTo>
                <a:cubicBezTo>
                  <a:pt x="48439" y="544286"/>
                  <a:pt x="46359" y="559388"/>
                  <a:pt x="55696" y="566057"/>
                </a:cubicBezTo>
                <a:cubicBezTo>
                  <a:pt x="55702" y="566061"/>
                  <a:pt x="137335" y="593270"/>
                  <a:pt x="153667" y="598714"/>
                </a:cubicBezTo>
                <a:cubicBezTo>
                  <a:pt x="182054" y="608176"/>
                  <a:pt x="211724" y="613229"/>
                  <a:pt x="240753" y="620486"/>
                </a:cubicBezTo>
                <a:cubicBezTo>
                  <a:pt x="263017" y="626052"/>
                  <a:pt x="284296" y="635000"/>
                  <a:pt x="306067" y="642257"/>
                </a:cubicBezTo>
                <a:cubicBezTo>
                  <a:pt x="385317" y="668673"/>
                  <a:pt x="472982" y="649514"/>
                  <a:pt x="556439" y="653143"/>
                </a:cubicBezTo>
                <a:lnTo>
                  <a:pt x="654410" y="685800"/>
                </a:lnTo>
                <a:lnTo>
                  <a:pt x="687067" y="696686"/>
                </a:lnTo>
                <a:cubicBezTo>
                  <a:pt x="748753" y="693057"/>
                  <a:pt x="810638" y="691949"/>
                  <a:pt x="872124" y="685800"/>
                </a:cubicBezTo>
                <a:cubicBezTo>
                  <a:pt x="883542" y="684658"/>
                  <a:pt x="893749" y="678066"/>
                  <a:pt x="904782" y="674914"/>
                </a:cubicBezTo>
                <a:cubicBezTo>
                  <a:pt x="1019940" y="642012"/>
                  <a:pt x="858426" y="693995"/>
                  <a:pt x="1013639" y="642257"/>
                </a:cubicBezTo>
                <a:cubicBezTo>
                  <a:pt x="1038462" y="633982"/>
                  <a:pt x="1055549" y="610416"/>
                  <a:pt x="1078953" y="598714"/>
                </a:cubicBezTo>
                <a:cubicBezTo>
                  <a:pt x="1093467" y="591457"/>
                  <a:pt x="1107429" y="582970"/>
                  <a:pt x="1122496" y="576943"/>
                </a:cubicBezTo>
                <a:cubicBezTo>
                  <a:pt x="1125865" y="575595"/>
                  <a:pt x="1129753" y="576943"/>
                  <a:pt x="1133382" y="576943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File:Oleic-acid-based-on-xtal-1997-2D-skeletal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450" y="3600279"/>
            <a:ext cx="1428750" cy="550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870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www.umass.edu/microbio/chime/pe2.76/pe/protexpl/an_2bbn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029" y="4408714"/>
            <a:ext cx="1524000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2286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Nanoparticle-protein interactions</a:t>
            </a:r>
            <a:endParaRPr lang="en-US" sz="3200" b="1" dirty="0"/>
          </a:p>
        </p:txBody>
      </p:sp>
      <p:pic>
        <p:nvPicPr>
          <p:cNvPr id="8194" name="Picture 2" descr="http://www.rcsb.org/pdb/images/2bbn_asym_r_5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3716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1371600" y="1447800"/>
            <a:ext cx="2133600" cy="21336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C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657600" y="2362200"/>
            <a:ext cx="1143000" cy="1447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800600" y="2514600"/>
            <a:ext cx="990600" cy="1295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800600" y="3810000"/>
            <a:ext cx="0" cy="609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2971800" y="4572000"/>
            <a:ext cx="2133600" cy="21336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C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4969329" y="6419466"/>
            <a:ext cx="281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University of Massachusetts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11" name="Picture 2" descr="File:Phenylperi aci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372" y="3701143"/>
            <a:ext cx="781050" cy="65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 12"/>
          <p:cNvSpPr/>
          <p:nvPr/>
        </p:nvSpPr>
        <p:spPr>
          <a:xfrm>
            <a:off x="6312447" y="4299857"/>
            <a:ext cx="1133382" cy="696686"/>
          </a:xfrm>
          <a:custGeom>
            <a:avLst/>
            <a:gdLst>
              <a:gd name="connsiteX0" fmla="*/ 327839 w 1133382"/>
              <a:gd name="connsiteY0" fmla="*/ 0 h 696686"/>
              <a:gd name="connsiteX1" fmla="*/ 273410 w 1133382"/>
              <a:gd name="connsiteY1" fmla="*/ 32657 h 696686"/>
              <a:gd name="connsiteX2" fmla="*/ 208096 w 1133382"/>
              <a:gd name="connsiteY2" fmla="*/ 65314 h 696686"/>
              <a:gd name="connsiteX3" fmla="*/ 153667 w 1133382"/>
              <a:gd name="connsiteY3" fmla="*/ 130629 h 696686"/>
              <a:gd name="connsiteX4" fmla="*/ 131896 w 1133382"/>
              <a:gd name="connsiteY4" fmla="*/ 163286 h 696686"/>
              <a:gd name="connsiteX5" fmla="*/ 88353 w 1133382"/>
              <a:gd name="connsiteY5" fmla="*/ 206829 h 696686"/>
              <a:gd name="connsiteX6" fmla="*/ 77467 w 1133382"/>
              <a:gd name="connsiteY6" fmla="*/ 239486 h 696686"/>
              <a:gd name="connsiteX7" fmla="*/ 33924 w 1133382"/>
              <a:gd name="connsiteY7" fmla="*/ 293914 h 696686"/>
              <a:gd name="connsiteX8" fmla="*/ 23039 w 1133382"/>
              <a:gd name="connsiteY8" fmla="*/ 337457 h 696686"/>
              <a:gd name="connsiteX9" fmla="*/ 1267 w 1133382"/>
              <a:gd name="connsiteY9" fmla="*/ 370114 h 696686"/>
              <a:gd name="connsiteX10" fmla="*/ 12153 w 1133382"/>
              <a:gd name="connsiteY10" fmla="*/ 511629 h 696686"/>
              <a:gd name="connsiteX11" fmla="*/ 44810 w 1133382"/>
              <a:gd name="connsiteY11" fmla="*/ 533400 h 696686"/>
              <a:gd name="connsiteX12" fmla="*/ 55696 w 1133382"/>
              <a:gd name="connsiteY12" fmla="*/ 566057 h 696686"/>
              <a:gd name="connsiteX13" fmla="*/ 153667 w 1133382"/>
              <a:gd name="connsiteY13" fmla="*/ 598714 h 696686"/>
              <a:gd name="connsiteX14" fmla="*/ 240753 w 1133382"/>
              <a:gd name="connsiteY14" fmla="*/ 620486 h 696686"/>
              <a:gd name="connsiteX15" fmla="*/ 306067 w 1133382"/>
              <a:gd name="connsiteY15" fmla="*/ 642257 h 696686"/>
              <a:gd name="connsiteX16" fmla="*/ 556439 w 1133382"/>
              <a:gd name="connsiteY16" fmla="*/ 653143 h 696686"/>
              <a:gd name="connsiteX17" fmla="*/ 654410 w 1133382"/>
              <a:gd name="connsiteY17" fmla="*/ 685800 h 696686"/>
              <a:gd name="connsiteX18" fmla="*/ 687067 w 1133382"/>
              <a:gd name="connsiteY18" fmla="*/ 696686 h 696686"/>
              <a:gd name="connsiteX19" fmla="*/ 872124 w 1133382"/>
              <a:gd name="connsiteY19" fmla="*/ 685800 h 696686"/>
              <a:gd name="connsiteX20" fmla="*/ 904782 w 1133382"/>
              <a:gd name="connsiteY20" fmla="*/ 674914 h 696686"/>
              <a:gd name="connsiteX21" fmla="*/ 1013639 w 1133382"/>
              <a:gd name="connsiteY21" fmla="*/ 642257 h 696686"/>
              <a:gd name="connsiteX22" fmla="*/ 1078953 w 1133382"/>
              <a:gd name="connsiteY22" fmla="*/ 598714 h 696686"/>
              <a:gd name="connsiteX23" fmla="*/ 1122496 w 1133382"/>
              <a:gd name="connsiteY23" fmla="*/ 576943 h 696686"/>
              <a:gd name="connsiteX24" fmla="*/ 1133382 w 1133382"/>
              <a:gd name="connsiteY24" fmla="*/ 576943 h 696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33382" h="696686">
                <a:moveTo>
                  <a:pt x="327839" y="0"/>
                </a:moveTo>
                <a:cubicBezTo>
                  <a:pt x="309696" y="10886"/>
                  <a:pt x="292334" y="23195"/>
                  <a:pt x="273410" y="32657"/>
                </a:cubicBezTo>
                <a:cubicBezTo>
                  <a:pt x="183273" y="77725"/>
                  <a:pt x="301686" y="2922"/>
                  <a:pt x="208096" y="65314"/>
                </a:cubicBezTo>
                <a:cubicBezTo>
                  <a:pt x="154039" y="146400"/>
                  <a:pt x="223516" y="46810"/>
                  <a:pt x="153667" y="130629"/>
                </a:cubicBezTo>
                <a:cubicBezTo>
                  <a:pt x="145292" y="140680"/>
                  <a:pt x="140410" y="153353"/>
                  <a:pt x="131896" y="163286"/>
                </a:cubicBezTo>
                <a:cubicBezTo>
                  <a:pt x="118538" y="178871"/>
                  <a:pt x="88353" y="206829"/>
                  <a:pt x="88353" y="206829"/>
                </a:cubicBezTo>
                <a:cubicBezTo>
                  <a:pt x="84724" y="217715"/>
                  <a:pt x="82599" y="229223"/>
                  <a:pt x="77467" y="239486"/>
                </a:cubicBezTo>
                <a:cubicBezTo>
                  <a:pt x="63734" y="266952"/>
                  <a:pt x="54176" y="273663"/>
                  <a:pt x="33924" y="293914"/>
                </a:cubicBezTo>
                <a:cubicBezTo>
                  <a:pt x="30296" y="308428"/>
                  <a:pt x="28932" y="323706"/>
                  <a:pt x="23039" y="337457"/>
                </a:cubicBezTo>
                <a:cubicBezTo>
                  <a:pt x="17885" y="349482"/>
                  <a:pt x="2083" y="357056"/>
                  <a:pt x="1267" y="370114"/>
                </a:cubicBezTo>
                <a:cubicBezTo>
                  <a:pt x="-1684" y="417333"/>
                  <a:pt x="-37" y="465915"/>
                  <a:pt x="12153" y="511629"/>
                </a:cubicBezTo>
                <a:cubicBezTo>
                  <a:pt x="15524" y="524270"/>
                  <a:pt x="33924" y="526143"/>
                  <a:pt x="44810" y="533400"/>
                </a:cubicBezTo>
                <a:cubicBezTo>
                  <a:pt x="48439" y="544286"/>
                  <a:pt x="46359" y="559388"/>
                  <a:pt x="55696" y="566057"/>
                </a:cubicBezTo>
                <a:cubicBezTo>
                  <a:pt x="55702" y="566061"/>
                  <a:pt x="137335" y="593270"/>
                  <a:pt x="153667" y="598714"/>
                </a:cubicBezTo>
                <a:cubicBezTo>
                  <a:pt x="182054" y="608176"/>
                  <a:pt x="211724" y="613229"/>
                  <a:pt x="240753" y="620486"/>
                </a:cubicBezTo>
                <a:cubicBezTo>
                  <a:pt x="263017" y="626052"/>
                  <a:pt x="284296" y="635000"/>
                  <a:pt x="306067" y="642257"/>
                </a:cubicBezTo>
                <a:cubicBezTo>
                  <a:pt x="385317" y="668673"/>
                  <a:pt x="472982" y="649514"/>
                  <a:pt x="556439" y="653143"/>
                </a:cubicBezTo>
                <a:lnTo>
                  <a:pt x="654410" y="685800"/>
                </a:lnTo>
                <a:lnTo>
                  <a:pt x="687067" y="696686"/>
                </a:lnTo>
                <a:cubicBezTo>
                  <a:pt x="748753" y="693057"/>
                  <a:pt x="810638" y="691949"/>
                  <a:pt x="872124" y="685800"/>
                </a:cubicBezTo>
                <a:cubicBezTo>
                  <a:pt x="883542" y="684658"/>
                  <a:pt x="893749" y="678066"/>
                  <a:pt x="904782" y="674914"/>
                </a:cubicBezTo>
                <a:cubicBezTo>
                  <a:pt x="1019940" y="642012"/>
                  <a:pt x="858426" y="693995"/>
                  <a:pt x="1013639" y="642257"/>
                </a:cubicBezTo>
                <a:cubicBezTo>
                  <a:pt x="1038462" y="633982"/>
                  <a:pt x="1055549" y="610416"/>
                  <a:pt x="1078953" y="598714"/>
                </a:cubicBezTo>
                <a:cubicBezTo>
                  <a:pt x="1093467" y="591457"/>
                  <a:pt x="1107429" y="582970"/>
                  <a:pt x="1122496" y="576943"/>
                </a:cubicBezTo>
                <a:cubicBezTo>
                  <a:pt x="1125865" y="575595"/>
                  <a:pt x="1129753" y="576943"/>
                  <a:pt x="1133382" y="576943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File:Oleic-acid-based-on-xtal-1997-2D-skeletal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450" y="3600279"/>
            <a:ext cx="1428750" cy="550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7" y="101976"/>
            <a:ext cx="6934201" cy="352296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93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286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Nanoparticle toxicity</a:t>
            </a:r>
            <a:endParaRPr lang="en-US" sz="32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89575"/>
            <a:ext cx="7539323" cy="554715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81000" y="6477000"/>
            <a:ext cx="8382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Nel, A. et al. (2006) Toxic potential of materials at the nanolevel.  </a:t>
            </a:r>
            <a:r>
              <a:rPr lang="en-US" sz="1400" b="1" i="1" dirty="0" smtClean="0">
                <a:effectLst/>
                <a:latin typeface="+mj-lt"/>
              </a:rPr>
              <a:t>Science</a:t>
            </a:r>
            <a:r>
              <a:rPr lang="en-US" sz="1400" b="1" dirty="0" smtClean="0">
                <a:effectLst/>
                <a:latin typeface="+mj-lt"/>
              </a:rPr>
              <a:t> 311: 622-627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0" y="878688"/>
            <a:ext cx="3802318" cy="5558042"/>
          </a:xfrm>
          <a:prstGeom prst="rect">
            <a:avLst/>
          </a:prstGeom>
          <a:solidFill>
            <a:srgbClr val="FFFF00">
              <a:alpha val="30000"/>
            </a:srgbClr>
          </a:solidFill>
          <a:ln w="50800">
            <a:solidFill>
              <a:srgbClr val="FFC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26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830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Model nanoparticle: nanoscale zinc oxide (nZnO)</a:t>
            </a:r>
            <a:endParaRPr lang="en-US" sz="3200" b="1" dirty="0"/>
          </a:p>
        </p:txBody>
      </p:sp>
      <p:pic>
        <p:nvPicPr>
          <p:cNvPr id="2050" name="Picture 2" descr="https://www.webelements.com/_media/compounds/Zn/O1Zn1-13141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90700"/>
            <a:ext cx="3556000" cy="266700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upload.wikimedia.org/wikipedia/commons/1/13/Zinc_oxid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742" y="1744528"/>
            <a:ext cx="3271157" cy="2759344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1054100" y="4503872"/>
            <a:ext cx="281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WebElements.com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298620" y="4503872"/>
            <a:ext cx="281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Wikimedia commons</a:t>
            </a:r>
            <a:endParaRPr lang="en-US" sz="1400" b="1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430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25 nm nZnO</a:t>
            </a:r>
            <a:endParaRPr lang="en-US" sz="32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1" y="1066800"/>
            <a:ext cx="3657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381000" y="3810000"/>
            <a:ext cx="2175427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Dieni et al. </a:t>
            </a:r>
            <a:r>
              <a:rPr lang="en-US" sz="1400" b="1" i="1" dirty="0" smtClean="0">
                <a:effectLst/>
                <a:latin typeface="+mj-lt"/>
              </a:rPr>
              <a:t>Comp Biochem Physiol Toxicol Pharmacol</a:t>
            </a:r>
            <a:r>
              <a:rPr lang="en-US" sz="1400" b="1" dirty="0" smtClean="0">
                <a:effectLst/>
                <a:latin typeface="+mj-lt"/>
              </a:rPr>
              <a:t> in press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Scale bar = 1 µm</a:t>
            </a:r>
            <a:endParaRPr lang="en-US" sz="1400" b="1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7546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25 nm nZnO</a:t>
            </a:r>
            <a:endParaRPr lang="en-US" sz="32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1" y="1066800"/>
            <a:ext cx="3657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381000" y="3810000"/>
            <a:ext cx="2175427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Dieni et al. </a:t>
            </a:r>
            <a:r>
              <a:rPr lang="en-US" sz="1400" b="1" i="1" dirty="0" smtClean="0">
                <a:effectLst/>
                <a:latin typeface="+mj-lt"/>
              </a:rPr>
              <a:t>Comp Biochem Physiol Toxicol Pharmacol</a:t>
            </a:r>
            <a:r>
              <a:rPr lang="en-US" sz="1400" b="1" dirty="0" smtClean="0">
                <a:effectLst/>
                <a:latin typeface="+mj-lt"/>
              </a:rPr>
              <a:t> in press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Scale bar = 1 µm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3076" name="Picture 4" descr="http://upload.wikimedia.org/wikipedia/commons/thumb/2/29/Biological_and_technological_scales_compared-en.svg/2000px-Biological_and_technological_scales_compared-en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427" y="2174248"/>
            <a:ext cx="6587573" cy="4683752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762500" y="2174247"/>
            <a:ext cx="152400" cy="4693277"/>
          </a:xfrm>
          <a:prstGeom prst="rect">
            <a:avLst/>
          </a:prstGeom>
          <a:solidFill>
            <a:srgbClr val="FFFF00">
              <a:alpha val="30000"/>
            </a:srgbClr>
          </a:solidFill>
          <a:ln w="50800">
            <a:solidFill>
              <a:srgbClr val="FFC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57200" y="6553873"/>
            <a:ext cx="281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Wikimedia commons</a:t>
            </a:r>
            <a:endParaRPr lang="en-US" sz="1400" b="1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2834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images.iherb.com/l/WSB-47801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890" y="1030429"/>
            <a:ext cx="1815910" cy="1815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2286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Uses of nZnO</a:t>
            </a:r>
            <a:endParaRPr lang="en-US" sz="3200" b="1" dirty="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309213" y="2886169"/>
            <a:ext cx="41682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UK Daily Mail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4098" name="Picture 2" descr="Trademark: The show was made famous by slow motion shots of the lifeguards running along the beach&lt;br&g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72" y="990600"/>
            <a:ext cx="3101839" cy="189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72" y="3352800"/>
            <a:ext cx="4476692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219200"/>
            <a:ext cx="427653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829" y="2824568"/>
            <a:ext cx="2971800" cy="39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752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1229" y="1207529"/>
            <a:ext cx="23622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vivo</a:t>
            </a:r>
            <a:r>
              <a:rPr lang="en-US" sz="2400" dirty="0" smtClean="0"/>
              <a:t> exposure</a:t>
            </a:r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638800" y="1207528"/>
            <a:ext cx="2362200" cy="830997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vitro</a:t>
            </a:r>
            <a:r>
              <a:rPr lang="en-US" sz="2400" dirty="0" smtClean="0"/>
              <a:t> “exposure”</a:t>
            </a:r>
            <a:endParaRPr lang="en-US" sz="2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06829" y="2468819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Live physiological/systemic </a:t>
            </a:r>
          </a:p>
          <a:p>
            <a:pPr algn="ctr"/>
            <a:r>
              <a:rPr lang="en-US" dirty="0" smtClean="0"/>
              <a:t>(e.g. cardiorespiratory physiology)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38400" y="2468818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Postmortem biochemical assays</a:t>
            </a:r>
          </a:p>
          <a:p>
            <a:pPr algn="ctr"/>
            <a:r>
              <a:rPr lang="en-US" dirty="0" smtClean="0"/>
              <a:t>(e.g. antioxidant enzymes, damage markers)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2468821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Complex media</a:t>
            </a:r>
          </a:p>
          <a:p>
            <a:pPr algn="ctr"/>
            <a:r>
              <a:rPr lang="en-US" dirty="0" smtClean="0"/>
              <a:t>(e.g. pooled rat blood plasma)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010400" y="2468817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Simplified conditions</a:t>
            </a:r>
          </a:p>
          <a:p>
            <a:pPr algn="ctr"/>
            <a:r>
              <a:rPr lang="en-US" dirty="0" smtClean="0"/>
              <a:t>(e.g. BSA solution)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228600"/>
            <a:ext cx="25908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Nanotoxin?</a:t>
            </a:r>
            <a:endParaRPr lang="en-US" sz="2400" dirty="0"/>
          </a:p>
        </p:txBody>
      </p:sp>
      <p:cxnSp>
        <p:nvCxnSpPr>
          <p:cNvPr id="12" name="Elbow Connector 11"/>
          <p:cNvCxnSpPr>
            <a:stCxn id="6" idx="0"/>
            <a:endCxn id="4" idx="2"/>
          </p:cNvCxnSpPr>
          <p:nvPr/>
        </p:nvCxnSpPr>
        <p:spPr>
          <a:xfrm rot="5400000" flipH="1" flipV="1">
            <a:off x="1311967" y="1478457"/>
            <a:ext cx="799625" cy="11811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7" idx="0"/>
            <a:endCxn id="4" idx="2"/>
          </p:cNvCxnSpPr>
          <p:nvPr/>
        </p:nvCxnSpPr>
        <p:spPr>
          <a:xfrm rot="16200000" flipV="1">
            <a:off x="2427753" y="1543770"/>
            <a:ext cx="799624" cy="10504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8" idx="0"/>
            <a:endCxn id="5" idx="2"/>
          </p:cNvCxnSpPr>
          <p:nvPr/>
        </p:nvCxnSpPr>
        <p:spPr>
          <a:xfrm rot="5400000" flipH="1" flipV="1">
            <a:off x="6052302" y="1701223"/>
            <a:ext cx="430296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9" idx="0"/>
            <a:endCxn id="5" idx="2"/>
          </p:cNvCxnSpPr>
          <p:nvPr/>
        </p:nvCxnSpPr>
        <p:spPr>
          <a:xfrm rot="16200000" flipV="1">
            <a:off x="7157204" y="1701221"/>
            <a:ext cx="430292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4" idx="0"/>
            <a:endCxn id="10" idx="2"/>
          </p:cNvCxnSpPr>
          <p:nvPr/>
        </p:nvCxnSpPr>
        <p:spPr>
          <a:xfrm rot="5400000" flipH="1" flipV="1">
            <a:off x="3178532" y="-185938"/>
            <a:ext cx="517264" cy="22696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5" idx="0"/>
            <a:endCxn id="10" idx="2"/>
          </p:cNvCxnSpPr>
          <p:nvPr/>
        </p:nvCxnSpPr>
        <p:spPr>
          <a:xfrm rot="16200000" flipV="1">
            <a:off x="5437319" y="-175053"/>
            <a:ext cx="517263" cy="2247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83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1229" y="1207529"/>
            <a:ext cx="23622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vivo</a:t>
            </a:r>
            <a:r>
              <a:rPr lang="en-US" sz="2400" dirty="0" smtClean="0"/>
              <a:t> exposure</a:t>
            </a:r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638800" y="1207528"/>
            <a:ext cx="2362200" cy="830997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vitro</a:t>
            </a:r>
            <a:r>
              <a:rPr lang="en-US" sz="2400" dirty="0" smtClean="0"/>
              <a:t> “exposure”</a:t>
            </a:r>
            <a:endParaRPr lang="en-US" sz="2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06829" y="2468819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Live physiological/systemic </a:t>
            </a:r>
          </a:p>
          <a:p>
            <a:pPr algn="ctr"/>
            <a:r>
              <a:rPr lang="en-US" dirty="0" smtClean="0"/>
              <a:t>(e.g. cardiorespiratory physiology)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38400" y="2468818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Postmortem biochemical assays</a:t>
            </a:r>
          </a:p>
          <a:p>
            <a:pPr algn="ctr"/>
            <a:r>
              <a:rPr lang="en-US" dirty="0" smtClean="0"/>
              <a:t>(e.g. antioxidant enzymes, damage markers)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2468821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Complex media</a:t>
            </a:r>
          </a:p>
          <a:p>
            <a:pPr algn="ctr"/>
            <a:r>
              <a:rPr lang="en-US" dirty="0" smtClean="0"/>
              <a:t>(e.g. pooled rat blood plasma)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010400" y="2468817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Simplified conditions</a:t>
            </a:r>
          </a:p>
          <a:p>
            <a:pPr algn="ctr"/>
            <a:r>
              <a:rPr lang="en-US" dirty="0" smtClean="0"/>
              <a:t>(e.g. BSA solution)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228600"/>
            <a:ext cx="25908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Nanotoxin?</a:t>
            </a:r>
            <a:endParaRPr lang="en-US" sz="2400" dirty="0"/>
          </a:p>
        </p:txBody>
      </p:sp>
      <p:cxnSp>
        <p:nvCxnSpPr>
          <p:cNvPr id="12" name="Elbow Connector 11"/>
          <p:cNvCxnSpPr>
            <a:stCxn id="6" idx="0"/>
            <a:endCxn id="4" idx="2"/>
          </p:cNvCxnSpPr>
          <p:nvPr/>
        </p:nvCxnSpPr>
        <p:spPr>
          <a:xfrm rot="5400000" flipH="1" flipV="1">
            <a:off x="1311967" y="1478457"/>
            <a:ext cx="799625" cy="11811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7" idx="0"/>
            <a:endCxn id="4" idx="2"/>
          </p:cNvCxnSpPr>
          <p:nvPr/>
        </p:nvCxnSpPr>
        <p:spPr>
          <a:xfrm rot="16200000" flipV="1">
            <a:off x="2427753" y="1543770"/>
            <a:ext cx="799624" cy="10504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8" idx="0"/>
            <a:endCxn id="5" idx="2"/>
          </p:cNvCxnSpPr>
          <p:nvPr/>
        </p:nvCxnSpPr>
        <p:spPr>
          <a:xfrm rot="5400000" flipH="1" flipV="1">
            <a:off x="6052302" y="1701223"/>
            <a:ext cx="430296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9" idx="0"/>
            <a:endCxn id="5" idx="2"/>
          </p:cNvCxnSpPr>
          <p:nvPr/>
        </p:nvCxnSpPr>
        <p:spPr>
          <a:xfrm rot="16200000" flipV="1">
            <a:off x="7157204" y="1701221"/>
            <a:ext cx="430292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4" idx="0"/>
            <a:endCxn id="10" idx="2"/>
          </p:cNvCxnSpPr>
          <p:nvPr/>
        </p:nvCxnSpPr>
        <p:spPr>
          <a:xfrm rot="5400000" flipH="1" flipV="1">
            <a:off x="3178532" y="-185938"/>
            <a:ext cx="517264" cy="22696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5" idx="0"/>
            <a:endCxn id="10" idx="2"/>
          </p:cNvCxnSpPr>
          <p:nvPr/>
        </p:nvCxnSpPr>
        <p:spPr>
          <a:xfrm rot="16200000" flipV="1">
            <a:off x="5437319" y="-175053"/>
            <a:ext cx="517263" cy="2247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User\Pictures\P190213_16.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4" y="4610814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Pictures\P200314_15.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63" y="4610812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Pictures\P150513_15.18_[0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2" y="4610812"/>
            <a:ext cx="1589314" cy="211908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719" y="4610812"/>
            <a:ext cx="1424161" cy="211908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53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1229" y="1207529"/>
            <a:ext cx="23622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vivo</a:t>
            </a:r>
            <a:r>
              <a:rPr lang="en-US" sz="2400" dirty="0" smtClean="0"/>
              <a:t> exposure</a:t>
            </a:r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638800" y="1207528"/>
            <a:ext cx="2362200" cy="830997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vitro</a:t>
            </a:r>
            <a:r>
              <a:rPr lang="en-US" sz="2400" dirty="0" smtClean="0"/>
              <a:t> “exposure”</a:t>
            </a:r>
            <a:endParaRPr lang="en-US" sz="2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06829" y="2468819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Live physiological/systemic </a:t>
            </a:r>
          </a:p>
          <a:p>
            <a:pPr algn="ctr"/>
            <a:r>
              <a:rPr lang="en-US" dirty="0" smtClean="0"/>
              <a:t>(e.g. cardiorespiratory physiology)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38400" y="2468818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Postmortem biochemical assays</a:t>
            </a:r>
          </a:p>
          <a:p>
            <a:pPr algn="ctr"/>
            <a:r>
              <a:rPr lang="en-US" dirty="0" smtClean="0"/>
              <a:t>(e.g. antioxidant enzymes, damage markers)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2468821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Complex media</a:t>
            </a:r>
          </a:p>
          <a:p>
            <a:pPr algn="ctr"/>
            <a:r>
              <a:rPr lang="en-US" dirty="0" smtClean="0"/>
              <a:t>(e.g. pooled rat blood plasma)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010400" y="2468817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Simplified conditions</a:t>
            </a:r>
          </a:p>
          <a:p>
            <a:pPr algn="ctr"/>
            <a:r>
              <a:rPr lang="en-US" dirty="0" smtClean="0"/>
              <a:t>(e.g. BSA solution)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228600"/>
            <a:ext cx="25908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Nanotoxin?</a:t>
            </a:r>
            <a:endParaRPr lang="en-US" sz="2400" dirty="0"/>
          </a:p>
        </p:txBody>
      </p:sp>
      <p:cxnSp>
        <p:nvCxnSpPr>
          <p:cNvPr id="12" name="Elbow Connector 11"/>
          <p:cNvCxnSpPr>
            <a:stCxn id="6" idx="0"/>
            <a:endCxn id="4" idx="2"/>
          </p:cNvCxnSpPr>
          <p:nvPr/>
        </p:nvCxnSpPr>
        <p:spPr>
          <a:xfrm rot="5400000" flipH="1" flipV="1">
            <a:off x="1311967" y="1478457"/>
            <a:ext cx="799625" cy="11811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7" idx="0"/>
            <a:endCxn id="4" idx="2"/>
          </p:cNvCxnSpPr>
          <p:nvPr/>
        </p:nvCxnSpPr>
        <p:spPr>
          <a:xfrm rot="16200000" flipV="1">
            <a:off x="2427753" y="1543770"/>
            <a:ext cx="799624" cy="10504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8" idx="0"/>
            <a:endCxn id="5" idx="2"/>
          </p:cNvCxnSpPr>
          <p:nvPr/>
        </p:nvCxnSpPr>
        <p:spPr>
          <a:xfrm rot="5400000" flipH="1" flipV="1">
            <a:off x="6052302" y="1701223"/>
            <a:ext cx="430296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9" idx="0"/>
            <a:endCxn id="5" idx="2"/>
          </p:cNvCxnSpPr>
          <p:nvPr/>
        </p:nvCxnSpPr>
        <p:spPr>
          <a:xfrm rot="16200000" flipV="1">
            <a:off x="7157204" y="1701221"/>
            <a:ext cx="430292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4" idx="0"/>
            <a:endCxn id="10" idx="2"/>
          </p:cNvCxnSpPr>
          <p:nvPr/>
        </p:nvCxnSpPr>
        <p:spPr>
          <a:xfrm rot="5400000" flipH="1" flipV="1">
            <a:off x="3178532" y="-185938"/>
            <a:ext cx="517264" cy="22696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5" idx="0"/>
            <a:endCxn id="10" idx="2"/>
          </p:cNvCxnSpPr>
          <p:nvPr/>
        </p:nvCxnSpPr>
        <p:spPr>
          <a:xfrm rot="16200000" flipV="1">
            <a:off x="5437319" y="-175053"/>
            <a:ext cx="517263" cy="2247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User\Pictures\P190213_16.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4" y="4610814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Pictures\P200314_15.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63" y="4610812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Pictures\P150513_15.18_[0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2" y="4610812"/>
            <a:ext cx="1589314" cy="211908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719" y="4610812"/>
            <a:ext cx="1424161" cy="211908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0" y="1981200"/>
            <a:ext cx="2302328" cy="4876800"/>
          </a:xfrm>
          <a:prstGeom prst="rect">
            <a:avLst/>
          </a:prstGeom>
          <a:solidFill>
            <a:srgbClr val="FFFF00">
              <a:alpha val="30000"/>
            </a:srgbClr>
          </a:solidFill>
          <a:ln w="50800">
            <a:solidFill>
              <a:srgbClr val="FFC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90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The white sucker, </a:t>
            </a:r>
            <a:r>
              <a:rPr lang="en-US" sz="3200" b="1" i="1" dirty="0" smtClean="0"/>
              <a:t>Catostomus commersonii</a:t>
            </a:r>
            <a:endParaRPr lang="en-US" sz="3200" b="1" dirty="0"/>
          </a:p>
        </p:txBody>
      </p:sp>
      <p:pic>
        <p:nvPicPr>
          <p:cNvPr id="18434" name="Picture 2" descr="File:White Sucker, Catostomus commerson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122" y="1447800"/>
            <a:ext cx="5029200" cy="3218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1635419"/>
            <a:ext cx="3429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 smtClean="0"/>
              <a:t>Benthic (bottom-feeding)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 smtClean="0"/>
              <a:t>Likely to come into contact with well-dispersed or sedimentary nanoparticles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 smtClean="0"/>
              <a:t>Easily accessible (Silver Lake)</a:t>
            </a:r>
            <a:endParaRPr lang="en-US" b="1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3881416"/>
            <a:ext cx="5410201" cy="2790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62600" y="5157605"/>
            <a:ext cx="3429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1 mg/L nZnO</a:t>
            </a:r>
          </a:p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30 hours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78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4" descr="C:\Users\User\Pictures\P150513_15.18_[0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2143892"/>
            <a:ext cx="1589314" cy="211908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5" r="11397" b="16777"/>
          <a:stretch/>
        </p:blipFill>
        <p:spPr>
          <a:xfrm>
            <a:off x="2819400" y="2657470"/>
            <a:ext cx="1828800" cy="145414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221845" y="426297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Dr. Tyson J. MacCormack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2440214" y="4122954"/>
            <a:ext cx="23562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Kathryn M. A. Butler, B.Sc. Biochem (Hons) 2013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6" t="1510" r="26928" b="22798"/>
          <a:stretch/>
        </p:blipFill>
        <p:spPr>
          <a:xfrm>
            <a:off x="6498795" y="2361872"/>
            <a:ext cx="1981200" cy="213359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0" t="16628" r="13433"/>
          <a:stretch/>
        </p:blipFill>
        <p:spPr>
          <a:xfrm>
            <a:off x="838200" y="4693343"/>
            <a:ext cx="3505200" cy="203864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2" r="34358"/>
          <a:stretch/>
        </p:blipFill>
        <p:spPr>
          <a:xfrm>
            <a:off x="4922165" y="2387272"/>
            <a:ext cx="1295400" cy="213994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8" name="Picture 27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165" y="4679750"/>
            <a:ext cx="3581400" cy="20415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9" name="TextBox 28"/>
          <p:cNvSpPr txBox="1"/>
          <p:nvPr/>
        </p:nvSpPr>
        <p:spPr>
          <a:xfrm>
            <a:off x="221845" y="150542"/>
            <a:ext cx="8617355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Live physiological/systemic level</a:t>
            </a:r>
          </a:p>
          <a:p>
            <a:pPr algn="ctr"/>
            <a:endParaRPr lang="en-US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/>
              <a:t>Electrocardiography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/>
              <a:t>Respirometry (resting MO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018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165" y="4679750"/>
            <a:ext cx="3581400" cy="20415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9" name="TextBox 28"/>
          <p:cNvSpPr txBox="1"/>
          <p:nvPr/>
        </p:nvSpPr>
        <p:spPr>
          <a:xfrm>
            <a:off x="221845" y="150542"/>
            <a:ext cx="8617355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Live physiological/systemic level</a:t>
            </a:r>
          </a:p>
          <a:p>
            <a:pPr algn="ctr"/>
            <a:endParaRPr lang="en-US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/>
              <a:t>Electrocardiography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/>
              <a:t>Respirometry (resting MO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)</a:t>
            </a:r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5040899" y="1833210"/>
            <a:ext cx="3343932" cy="2437682"/>
            <a:chOff x="5242392" y="3867535"/>
            <a:chExt cx="3355674" cy="2461440"/>
          </a:xfrm>
        </p:grpSpPr>
        <p:pic>
          <p:nvPicPr>
            <p:cNvPr id="12" name="Picture 11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0342"/>
            <a:stretch/>
          </p:blipFill>
          <p:spPr bwMode="auto">
            <a:xfrm>
              <a:off x="5242392" y="3867535"/>
              <a:ext cx="3355674" cy="24614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13" name="Picture 12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212" t="4420" b="79979"/>
            <a:stretch/>
          </p:blipFill>
          <p:spPr bwMode="auto">
            <a:xfrm>
              <a:off x="5261986" y="5953437"/>
              <a:ext cx="720368" cy="34505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</p:grpSp>
      <p:sp>
        <p:nvSpPr>
          <p:cNvPr id="14" name="TextBox 13"/>
          <p:cNvSpPr txBox="1"/>
          <p:nvPr/>
        </p:nvSpPr>
        <p:spPr>
          <a:xfrm>
            <a:off x="221845" y="1943099"/>
            <a:ext cx="38929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/>
              <a:t>Heart rate </a:t>
            </a:r>
            <a:r>
              <a:rPr lang="en-US" sz="2400" b="1" dirty="0" smtClean="0">
                <a:solidFill>
                  <a:srgbClr val="FF0000"/>
                </a:solidFill>
              </a:rPr>
              <a:t>decreases</a:t>
            </a:r>
            <a:r>
              <a:rPr lang="en-US" sz="2400" b="1" dirty="0" smtClean="0"/>
              <a:t> by 25% (temporarily)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/>
              <a:t>No change in resting MO</a:t>
            </a:r>
            <a:r>
              <a:rPr lang="en-US" sz="2400" b="1" baseline="-25000" dirty="0" smtClean="0"/>
              <a:t>2</a:t>
            </a: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46042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221845" y="150542"/>
            <a:ext cx="86173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Live physiological/systemic level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 smtClean="0"/>
              <a:t>Two schools of thought: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1844" y="2209800"/>
            <a:ext cx="37405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Physiological changes overt enough to affect a whole, live organism are “</a:t>
            </a:r>
            <a:r>
              <a:rPr lang="en-US" sz="2400" b="1" dirty="0" smtClean="0">
                <a:solidFill>
                  <a:srgbClr val="002060"/>
                </a:solidFill>
              </a:rPr>
              <a:t>most meaningful</a:t>
            </a:r>
            <a:r>
              <a:rPr lang="en-US" sz="2400" b="1" dirty="0" smtClean="0"/>
              <a:t>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Is a toxic or pathologic response “</a:t>
            </a:r>
            <a:r>
              <a:rPr lang="en-US" sz="2400" b="1" dirty="0" smtClean="0">
                <a:solidFill>
                  <a:srgbClr val="FF0000"/>
                </a:solidFill>
              </a:rPr>
              <a:t>grave enough?</a:t>
            </a:r>
            <a:r>
              <a:rPr lang="en-US" sz="2400" b="1" dirty="0" smtClean="0"/>
              <a:t>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Is a therapeutic “</a:t>
            </a:r>
            <a:r>
              <a:rPr lang="en-US" sz="2400" b="1" dirty="0" smtClean="0">
                <a:solidFill>
                  <a:srgbClr val="00B050"/>
                </a:solidFill>
              </a:rPr>
              <a:t>good enough?</a:t>
            </a:r>
            <a:r>
              <a:rPr lang="en-US" sz="2400" b="1" dirty="0" smtClean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261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221845" y="150542"/>
            <a:ext cx="86173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Live physiological/systemic level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 smtClean="0"/>
              <a:t>Two schools of thought: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1844" y="2209800"/>
            <a:ext cx="37405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Physiological changes overt enough to affect a whole, live organism are “</a:t>
            </a:r>
            <a:r>
              <a:rPr lang="en-US" sz="2400" b="1" dirty="0" smtClean="0">
                <a:solidFill>
                  <a:srgbClr val="002060"/>
                </a:solidFill>
              </a:rPr>
              <a:t>most meaningful</a:t>
            </a:r>
            <a:r>
              <a:rPr lang="en-US" sz="2400" b="1" dirty="0" smtClean="0"/>
              <a:t>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Is a toxic or pathologic response “</a:t>
            </a:r>
            <a:r>
              <a:rPr lang="en-US" sz="2400" b="1" dirty="0" smtClean="0">
                <a:solidFill>
                  <a:srgbClr val="FF0000"/>
                </a:solidFill>
              </a:rPr>
              <a:t>grave enough?</a:t>
            </a:r>
            <a:r>
              <a:rPr lang="en-US" sz="2400" b="1" dirty="0" smtClean="0"/>
              <a:t>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Is a therapeutic “</a:t>
            </a:r>
            <a:r>
              <a:rPr lang="en-US" sz="2400" b="1" dirty="0" smtClean="0">
                <a:solidFill>
                  <a:srgbClr val="00B050"/>
                </a:solidFill>
              </a:rPr>
              <a:t>good enough?</a:t>
            </a:r>
            <a:r>
              <a:rPr lang="en-US" sz="2400" b="1" dirty="0" smtClean="0"/>
              <a:t>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1582321"/>
            <a:ext cx="374055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n-US" sz="2400" b="1" dirty="0" smtClean="0"/>
              <a:t>Changes at the biochemical level may not reveal themselves at the systemic level… </a:t>
            </a:r>
            <a:r>
              <a:rPr lang="en-US" sz="2400" b="1" dirty="0" smtClean="0">
                <a:solidFill>
                  <a:srgbClr val="FF0000"/>
                </a:solidFill>
              </a:rPr>
              <a:t>yet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Incubation period</a:t>
            </a:r>
            <a:r>
              <a:rPr lang="en-US" sz="2400" b="1" dirty="0" smtClean="0"/>
              <a:t> of an infectious disease before virulence and immune response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Initial mutations </a:t>
            </a:r>
            <a:r>
              <a:rPr lang="en-US" sz="2400" b="1" dirty="0" smtClean="0"/>
              <a:t>leading to cancer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n-US" sz="2400" b="1" dirty="0" smtClean="0"/>
              <a:t>Etc…</a:t>
            </a:r>
          </a:p>
        </p:txBody>
      </p:sp>
    </p:spTree>
    <p:extLst>
      <p:ext uri="{BB962C8B-B14F-4D97-AF65-F5344CB8AC3E}">
        <p14:creationId xmlns:p14="http://schemas.microsoft.com/office/powerpoint/2010/main" val="272717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1229" y="1207529"/>
            <a:ext cx="23622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vivo</a:t>
            </a:r>
            <a:r>
              <a:rPr lang="en-US" sz="2400" dirty="0" smtClean="0"/>
              <a:t> exposure</a:t>
            </a:r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638800" y="1207528"/>
            <a:ext cx="2362200" cy="830997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vitro</a:t>
            </a:r>
            <a:r>
              <a:rPr lang="en-US" sz="2400" dirty="0" smtClean="0"/>
              <a:t> “exposure”</a:t>
            </a:r>
            <a:endParaRPr lang="en-US" sz="2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06829" y="2468819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Live physiological/systemic </a:t>
            </a:r>
          </a:p>
          <a:p>
            <a:pPr algn="ctr"/>
            <a:r>
              <a:rPr lang="en-US" dirty="0" smtClean="0"/>
              <a:t>(e.g. cardiorespiratory physiology)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38400" y="2468818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Postmortem biochemical assays</a:t>
            </a:r>
          </a:p>
          <a:p>
            <a:pPr algn="ctr"/>
            <a:r>
              <a:rPr lang="en-US" dirty="0" smtClean="0"/>
              <a:t>(e.g. antioxidant enzymes, damage markers)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2468821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Complex media</a:t>
            </a:r>
          </a:p>
          <a:p>
            <a:pPr algn="ctr"/>
            <a:r>
              <a:rPr lang="en-US" dirty="0" smtClean="0"/>
              <a:t>(e.g. pooled rat blood plasma)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010400" y="2468817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Simplified conditions</a:t>
            </a:r>
          </a:p>
          <a:p>
            <a:pPr algn="ctr"/>
            <a:r>
              <a:rPr lang="en-US" dirty="0" smtClean="0"/>
              <a:t>(e.g. BSA solution)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228600"/>
            <a:ext cx="25908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Nanotoxin?</a:t>
            </a:r>
            <a:endParaRPr lang="en-US" sz="2400" dirty="0"/>
          </a:p>
        </p:txBody>
      </p:sp>
      <p:cxnSp>
        <p:nvCxnSpPr>
          <p:cNvPr id="12" name="Elbow Connector 11"/>
          <p:cNvCxnSpPr>
            <a:stCxn id="6" idx="0"/>
            <a:endCxn id="4" idx="2"/>
          </p:cNvCxnSpPr>
          <p:nvPr/>
        </p:nvCxnSpPr>
        <p:spPr>
          <a:xfrm rot="5400000" flipH="1" flipV="1">
            <a:off x="1311967" y="1478457"/>
            <a:ext cx="799625" cy="11811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7" idx="0"/>
            <a:endCxn id="4" idx="2"/>
          </p:cNvCxnSpPr>
          <p:nvPr/>
        </p:nvCxnSpPr>
        <p:spPr>
          <a:xfrm rot="16200000" flipV="1">
            <a:off x="2427753" y="1543770"/>
            <a:ext cx="799624" cy="10504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8" idx="0"/>
            <a:endCxn id="5" idx="2"/>
          </p:cNvCxnSpPr>
          <p:nvPr/>
        </p:nvCxnSpPr>
        <p:spPr>
          <a:xfrm rot="5400000" flipH="1" flipV="1">
            <a:off x="6052302" y="1701223"/>
            <a:ext cx="430296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9" idx="0"/>
            <a:endCxn id="5" idx="2"/>
          </p:cNvCxnSpPr>
          <p:nvPr/>
        </p:nvCxnSpPr>
        <p:spPr>
          <a:xfrm rot="16200000" flipV="1">
            <a:off x="7157204" y="1701221"/>
            <a:ext cx="430292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4" idx="0"/>
            <a:endCxn id="10" idx="2"/>
          </p:cNvCxnSpPr>
          <p:nvPr/>
        </p:nvCxnSpPr>
        <p:spPr>
          <a:xfrm rot="5400000" flipH="1" flipV="1">
            <a:off x="3178532" y="-185938"/>
            <a:ext cx="517264" cy="22696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5" idx="0"/>
            <a:endCxn id="10" idx="2"/>
          </p:cNvCxnSpPr>
          <p:nvPr/>
        </p:nvCxnSpPr>
        <p:spPr>
          <a:xfrm rot="16200000" flipV="1">
            <a:off x="5437319" y="-175053"/>
            <a:ext cx="517263" cy="2247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User\Pictures\P190213_16.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4" y="4610814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Pictures\P200314_15.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63" y="4610812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Pictures\P150513_15.18_[0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2" y="4610812"/>
            <a:ext cx="1589314" cy="211908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719" y="4610812"/>
            <a:ext cx="1424161" cy="211908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60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1229" y="1207529"/>
            <a:ext cx="23622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vivo</a:t>
            </a:r>
            <a:r>
              <a:rPr lang="en-US" sz="2400" dirty="0" smtClean="0"/>
              <a:t> exposure</a:t>
            </a:r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638800" y="1207528"/>
            <a:ext cx="2362200" cy="830997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vitro</a:t>
            </a:r>
            <a:r>
              <a:rPr lang="en-US" sz="2400" dirty="0" smtClean="0"/>
              <a:t> “exposure”</a:t>
            </a:r>
            <a:endParaRPr lang="en-US" sz="2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06829" y="2468819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Live physiological/systemic </a:t>
            </a:r>
          </a:p>
          <a:p>
            <a:pPr algn="ctr"/>
            <a:r>
              <a:rPr lang="en-US" dirty="0" smtClean="0"/>
              <a:t>(e.g. cardiorespiratory physiology)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38400" y="2468818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Postmortem biochemical assays</a:t>
            </a:r>
          </a:p>
          <a:p>
            <a:pPr algn="ctr"/>
            <a:r>
              <a:rPr lang="en-US" dirty="0" smtClean="0"/>
              <a:t>(e.g. antioxidant enzymes, damage markers)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2468821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Complex media</a:t>
            </a:r>
          </a:p>
          <a:p>
            <a:pPr algn="ctr"/>
            <a:r>
              <a:rPr lang="en-US" dirty="0" smtClean="0"/>
              <a:t>(e.g. pooled rat blood plasma)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010400" y="2468817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Simplified conditions</a:t>
            </a:r>
          </a:p>
          <a:p>
            <a:pPr algn="ctr"/>
            <a:r>
              <a:rPr lang="en-US" dirty="0" smtClean="0"/>
              <a:t>(e.g. BSA solution)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228600"/>
            <a:ext cx="25908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Nanotoxin?</a:t>
            </a:r>
            <a:endParaRPr lang="en-US" sz="2400" dirty="0"/>
          </a:p>
        </p:txBody>
      </p:sp>
      <p:cxnSp>
        <p:nvCxnSpPr>
          <p:cNvPr id="12" name="Elbow Connector 11"/>
          <p:cNvCxnSpPr>
            <a:stCxn id="6" idx="0"/>
            <a:endCxn id="4" idx="2"/>
          </p:cNvCxnSpPr>
          <p:nvPr/>
        </p:nvCxnSpPr>
        <p:spPr>
          <a:xfrm rot="5400000" flipH="1" flipV="1">
            <a:off x="1311967" y="1478457"/>
            <a:ext cx="799625" cy="11811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7" idx="0"/>
            <a:endCxn id="4" idx="2"/>
          </p:cNvCxnSpPr>
          <p:nvPr/>
        </p:nvCxnSpPr>
        <p:spPr>
          <a:xfrm rot="16200000" flipV="1">
            <a:off x="2427753" y="1543770"/>
            <a:ext cx="799624" cy="10504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8" idx="0"/>
            <a:endCxn id="5" idx="2"/>
          </p:cNvCxnSpPr>
          <p:nvPr/>
        </p:nvCxnSpPr>
        <p:spPr>
          <a:xfrm rot="5400000" flipH="1" flipV="1">
            <a:off x="6052302" y="1701223"/>
            <a:ext cx="430296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9" idx="0"/>
            <a:endCxn id="5" idx="2"/>
          </p:cNvCxnSpPr>
          <p:nvPr/>
        </p:nvCxnSpPr>
        <p:spPr>
          <a:xfrm rot="16200000" flipV="1">
            <a:off x="7157204" y="1701221"/>
            <a:ext cx="430292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4" idx="0"/>
            <a:endCxn id="10" idx="2"/>
          </p:cNvCxnSpPr>
          <p:nvPr/>
        </p:nvCxnSpPr>
        <p:spPr>
          <a:xfrm rot="5400000" flipH="1" flipV="1">
            <a:off x="3178532" y="-185938"/>
            <a:ext cx="517264" cy="22696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5" idx="0"/>
            <a:endCxn id="10" idx="2"/>
          </p:cNvCxnSpPr>
          <p:nvPr/>
        </p:nvCxnSpPr>
        <p:spPr>
          <a:xfrm rot="16200000" flipV="1">
            <a:off x="5437319" y="-175053"/>
            <a:ext cx="517263" cy="2247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User\Pictures\P190213_16.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4" y="4610814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Pictures\P200314_15.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63" y="4610812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Pictures\P150513_15.18_[0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2" y="4610812"/>
            <a:ext cx="1589314" cy="211908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719" y="4610812"/>
            <a:ext cx="1424161" cy="211908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2190751" y="1981200"/>
            <a:ext cx="2302328" cy="4876800"/>
          </a:xfrm>
          <a:prstGeom prst="rect">
            <a:avLst/>
          </a:prstGeom>
          <a:solidFill>
            <a:srgbClr val="FFFF00">
              <a:alpha val="30000"/>
            </a:srgbClr>
          </a:solidFill>
          <a:ln w="50800">
            <a:solidFill>
              <a:srgbClr val="FFC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00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286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Nanoparticle toxicity</a:t>
            </a:r>
            <a:endParaRPr lang="en-US" sz="32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89575"/>
            <a:ext cx="7539323" cy="554715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81000" y="6477000"/>
            <a:ext cx="8382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Nel, A. et al. (2006) Toxic potential of materials at the nanolevel.  </a:t>
            </a:r>
            <a:r>
              <a:rPr lang="en-US" sz="1400" b="1" i="1" dirty="0" smtClean="0">
                <a:effectLst/>
                <a:latin typeface="+mj-lt"/>
              </a:rPr>
              <a:t>Science</a:t>
            </a:r>
            <a:r>
              <a:rPr lang="en-US" sz="1400" b="1" dirty="0" smtClean="0">
                <a:effectLst/>
                <a:latin typeface="+mj-lt"/>
              </a:rPr>
              <a:t> 311: 622-627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0" y="878688"/>
            <a:ext cx="3802318" cy="5558042"/>
          </a:xfrm>
          <a:prstGeom prst="rect">
            <a:avLst/>
          </a:prstGeom>
          <a:solidFill>
            <a:srgbClr val="FFFF00">
              <a:alpha val="30000"/>
            </a:srgbClr>
          </a:solidFill>
          <a:ln w="50800">
            <a:solidFill>
              <a:srgbClr val="FFC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848600" y="2468817"/>
            <a:ext cx="1282700" cy="1569660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Reactive oxygen species (ROS)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6633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g1.wikia.nocookie.net/__cb20120916004840/powerlisting/images/7/7f/Superoxi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397" y="4821432"/>
            <a:ext cx="1740141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scienceinschool.org/repository/images/issue13antioxidants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36" y="6050158"/>
            <a:ext cx="1492864" cy="77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5774919" y="542507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Superoxide radical anion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92382" y="6130526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Hydroxyl radical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" name="Picture 2" descr="C:\Users\User\Pictures\P190213_16.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52400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7272337" y="2285999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Neal I. Callaghan, Honours Biochemistry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0" name="Picture 6" descr="http://1.bp.blogspot.com/-OlnUXIHKtDg/Teh5ekJUTjI/AAAAAAAAAD8/UIgoC2JK2PI/s1600/770px-Water-2D-fla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258095"/>
            <a:ext cx="1514600" cy="118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830482" y="5757061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830482" y="6467664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 others…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2" name="Picture 8" descr="http://upload.wikimedia.org/wikipedia/commons/thumb/a/a9/Glutathion.svg/500px-Glutathion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819400"/>
            <a:ext cx="3011082" cy="90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ile:Glutathione disulfide.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18" y="2359672"/>
            <a:ext cx="2978764" cy="154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urved Connector 2"/>
          <p:cNvCxnSpPr>
            <a:stCxn id="6152" idx="2"/>
            <a:endCxn id="6154" idx="2"/>
          </p:cNvCxnSpPr>
          <p:nvPr/>
        </p:nvCxnSpPr>
        <p:spPr>
          <a:xfrm rot="5400000">
            <a:off x="3259492" y="2140956"/>
            <a:ext cx="176159" cy="3351741"/>
          </a:xfrm>
          <a:prstGeom prst="curvedConnector3">
            <a:avLst>
              <a:gd name="adj1" fmla="val 438842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>
            <a:stCxn id="6146" idx="0"/>
            <a:endCxn id="6150" idx="0"/>
          </p:cNvCxnSpPr>
          <p:nvPr/>
        </p:nvCxnSpPr>
        <p:spPr>
          <a:xfrm rot="16200000" flipH="1" flipV="1">
            <a:off x="3082752" y="3410379"/>
            <a:ext cx="436663" cy="3258768"/>
          </a:xfrm>
          <a:prstGeom prst="curvedConnector3">
            <a:avLst>
              <a:gd name="adj1" fmla="val -75619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676900" y="366293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Reduced glutathione (GSH)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126756" y="4104540"/>
            <a:ext cx="15449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Oxidized glutathione (GSSG)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6" name="Picture 12" descr="https://www.sccollege.edu/SiteCollectionImages/Private/816_liver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409" y="425344"/>
            <a:ext cx="2392419" cy="157501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75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g1.wikia.nocookie.net/__cb20120916004840/powerlisting/images/7/7f/Superoxi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397" y="4821432"/>
            <a:ext cx="1740141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scienceinschool.org/repository/images/issue13antioxidants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36" y="6050158"/>
            <a:ext cx="1492864" cy="77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5774919" y="542507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Superoxide radical anion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92382" y="6130526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Hydroxyl radical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" name="Picture 2" descr="C:\Users\User\Pictures\P190213_16.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52400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7272337" y="2285999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Neal I. Callaghan, Honours Biochemistry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0" name="Picture 6" descr="http://1.bp.blogspot.com/-OlnUXIHKtDg/Teh5ekJUTjI/AAAAAAAAAD8/UIgoC2JK2PI/s1600/770px-Water-2D-fla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258095"/>
            <a:ext cx="1514600" cy="118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830482" y="5757061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830482" y="6467664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 others…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2" name="Picture 8" descr="http://upload.wikimedia.org/wikipedia/commons/thumb/a/a9/Glutathion.svg/500px-Glutathion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819400"/>
            <a:ext cx="3011082" cy="90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ile:Glutathione disulfide.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18" y="2359672"/>
            <a:ext cx="2978764" cy="154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urved Connector 2"/>
          <p:cNvCxnSpPr>
            <a:stCxn id="6152" idx="2"/>
            <a:endCxn id="6154" idx="2"/>
          </p:cNvCxnSpPr>
          <p:nvPr/>
        </p:nvCxnSpPr>
        <p:spPr>
          <a:xfrm rot="5400000">
            <a:off x="3259492" y="2140956"/>
            <a:ext cx="176159" cy="3351741"/>
          </a:xfrm>
          <a:prstGeom prst="curvedConnector3">
            <a:avLst>
              <a:gd name="adj1" fmla="val 438842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>
            <a:stCxn id="6146" idx="0"/>
            <a:endCxn id="6150" idx="0"/>
          </p:cNvCxnSpPr>
          <p:nvPr/>
        </p:nvCxnSpPr>
        <p:spPr>
          <a:xfrm rot="16200000" flipH="1" flipV="1">
            <a:off x="3082752" y="3410379"/>
            <a:ext cx="436663" cy="3258768"/>
          </a:xfrm>
          <a:prstGeom prst="curvedConnector3">
            <a:avLst>
              <a:gd name="adj1" fmla="val -75619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676900" y="366293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Reduced glutathione (GSH)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126756" y="4104540"/>
            <a:ext cx="15449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Oxidized glutathione (GSSG)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8" name="Curved Connector 7"/>
          <p:cNvCxnSpPr>
            <a:stCxn id="6154" idx="0"/>
            <a:endCxn id="6152" idx="0"/>
          </p:cNvCxnSpPr>
          <p:nvPr/>
        </p:nvCxnSpPr>
        <p:spPr>
          <a:xfrm rot="16200000" flipH="1">
            <a:off x="3117706" y="913666"/>
            <a:ext cx="459728" cy="3351741"/>
          </a:xfrm>
          <a:prstGeom prst="curvedConnector3">
            <a:avLst>
              <a:gd name="adj1" fmla="val -96687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323850" y="121433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NADPH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4184037" y="120649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</a:t>
            </a:r>
            <a:r>
              <a:rPr lang="en-US" sz="1400" b="1" baseline="30000" dirty="0" smtClean="0">
                <a:effectLst/>
                <a:latin typeface="+mj-lt"/>
              </a:rPr>
              <a:t>+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4" name="Curved Connector 13"/>
          <p:cNvCxnSpPr>
            <a:stCxn id="21" idx="2"/>
            <a:endCxn id="22" idx="2"/>
          </p:cNvCxnSpPr>
          <p:nvPr/>
        </p:nvCxnSpPr>
        <p:spPr>
          <a:xfrm rot="5400000" flipH="1" flipV="1">
            <a:off x="3428152" y="-411901"/>
            <a:ext cx="7838" cy="3860187"/>
          </a:xfrm>
          <a:prstGeom prst="curvedConnector3">
            <a:avLst>
              <a:gd name="adj1" fmla="val -5022991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2169443" y="152508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Glutathione reductase (GR)</a:t>
            </a:r>
            <a:endParaRPr lang="en-US" sz="1400" b="1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8753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g1.wikia.nocookie.net/__cb20120916004840/powerlisting/images/7/7f/Superoxi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397" y="4821432"/>
            <a:ext cx="1740141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scienceinschool.org/repository/images/issue13antioxidants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36" y="6050158"/>
            <a:ext cx="1492864" cy="77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5774919" y="542507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Superoxide radical anion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92382" y="6130526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Hydroxyl radical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" name="Picture 2" descr="C:\Users\User\Pictures\P190213_16.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52400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7272337" y="2285999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Neal I. Callaghan, Honours Biochemistry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0" name="Picture 6" descr="http://1.bp.blogspot.com/-OlnUXIHKtDg/Teh5ekJUTjI/AAAAAAAAAD8/UIgoC2JK2PI/s1600/770px-Water-2D-fla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258095"/>
            <a:ext cx="1514600" cy="118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830482" y="5757061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830482" y="6467664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 others…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2" name="Picture 8" descr="http://upload.wikimedia.org/wikipedia/commons/thumb/a/a9/Glutathion.svg/500px-Glutathion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819400"/>
            <a:ext cx="3011082" cy="90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ile:Glutathione disulfide.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18" y="2359672"/>
            <a:ext cx="2978764" cy="154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urved Connector 2"/>
          <p:cNvCxnSpPr>
            <a:stCxn id="6152" idx="2"/>
            <a:endCxn id="6154" idx="2"/>
          </p:cNvCxnSpPr>
          <p:nvPr/>
        </p:nvCxnSpPr>
        <p:spPr>
          <a:xfrm rot="5400000">
            <a:off x="3259492" y="2140956"/>
            <a:ext cx="176159" cy="3351741"/>
          </a:xfrm>
          <a:prstGeom prst="curvedConnector3">
            <a:avLst>
              <a:gd name="adj1" fmla="val 438842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>
            <a:stCxn id="6146" idx="0"/>
            <a:endCxn id="6150" idx="0"/>
          </p:cNvCxnSpPr>
          <p:nvPr/>
        </p:nvCxnSpPr>
        <p:spPr>
          <a:xfrm rot="16200000" flipH="1" flipV="1">
            <a:off x="3082752" y="3410379"/>
            <a:ext cx="436663" cy="3258768"/>
          </a:xfrm>
          <a:prstGeom prst="curvedConnector3">
            <a:avLst>
              <a:gd name="adj1" fmla="val -75619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676900" y="366293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Reduced glutathione (GSH)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126756" y="4104540"/>
            <a:ext cx="15449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Oxidized glutathione (GSSG)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8" name="Curved Connector 7"/>
          <p:cNvCxnSpPr>
            <a:stCxn id="6154" idx="0"/>
            <a:endCxn id="6152" idx="0"/>
          </p:cNvCxnSpPr>
          <p:nvPr/>
        </p:nvCxnSpPr>
        <p:spPr>
          <a:xfrm rot="16200000" flipH="1">
            <a:off x="3117706" y="913666"/>
            <a:ext cx="459728" cy="3351741"/>
          </a:xfrm>
          <a:prstGeom prst="curvedConnector3">
            <a:avLst>
              <a:gd name="adj1" fmla="val -96687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323850" y="121433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NADPH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4184037" y="120649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</a:t>
            </a:r>
            <a:r>
              <a:rPr lang="en-US" sz="1400" b="1" baseline="30000" dirty="0" smtClean="0">
                <a:effectLst/>
                <a:latin typeface="+mj-lt"/>
              </a:rPr>
              <a:t>+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4" name="Curved Connector 13"/>
          <p:cNvCxnSpPr>
            <a:stCxn id="21" idx="2"/>
            <a:endCxn id="22" idx="2"/>
          </p:cNvCxnSpPr>
          <p:nvPr/>
        </p:nvCxnSpPr>
        <p:spPr>
          <a:xfrm rot="5400000" flipH="1" flipV="1">
            <a:off x="3428152" y="-411901"/>
            <a:ext cx="7838" cy="3860187"/>
          </a:xfrm>
          <a:prstGeom prst="curvedConnector3">
            <a:avLst>
              <a:gd name="adj1" fmla="val -5022991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2169443" y="152508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Glutathione reductase (GR)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4184037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G6P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323850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6PG</a:t>
            </a:r>
            <a:r>
              <a:rPr lang="en-US" sz="1400" b="1" dirty="0" smtClean="0">
                <a:effectLst/>
                <a:latin typeface="+mj-lt"/>
                <a:sym typeface="Symbol"/>
              </a:rPr>
              <a:t>L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1" name="Curved Connector 10"/>
          <p:cNvCxnSpPr>
            <a:stCxn id="23" idx="2"/>
            <a:endCxn id="24" idx="2"/>
          </p:cNvCxnSpPr>
          <p:nvPr/>
        </p:nvCxnSpPr>
        <p:spPr>
          <a:xfrm rot="5400000">
            <a:off x="3432072" y="-1469916"/>
            <a:ext cx="12700" cy="3860187"/>
          </a:xfrm>
          <a:prstGeom prst="curvedConnector3">
            <a:avLst>
              <a:gd name="adj1" fmla="val 270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22" idx="0"/>
            <a:endCxn id="21" idx="0"/>
          </p:cNvCxnSpPr>
          <p:nvPr/>
        </p:nvCxnSpPr>
        <p:spPr>
          <a:xfrm rot="16200000" flipH="1" flipV="1">
            <a:off x="3428153" y="-719678"/>
            <a:ext cx="7838" cy="3860187"/>
          </a:xfrm>
          <a:prstGeom prst="curvedConnector3">
            <a:avLst>
              <a:gd name="adj1" fmla="val -5022965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2260294" y="154117"/>
            <a:ext cx="23562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Glucose-6-phosphate dehydrogenase (G6PDH)</a:t>
            </a:r>
            <a:endParaRPr lang="en-US" sz="1400" b="1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7418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Pictures\P190213_16.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52399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25400" y="2285998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Neal I. Callaghan, Honours Biochemistry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27" name="Picture 2" descr="http://img1.wikia.nocookie.net/__cb20120916004840/powerlisting/images/7/7f/Superoxid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151721"/>
            <a:ext cx="1740141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File:Lipid peroxidation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25400"/>
            <a:ext cx="4125421" cy="348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 Box 11"/>
          <p:cNvSpPr txBox="1">
            <a:spLocks noChangeArrowheads="1"/>
          </p:cNvSpPr>
          <p:nvPr/>
        </p:nvSpPr>
        <p:spPr bwMode="auto">
          <a:xfrm>
            <a:off x="2824710" y="3456640"/>
            <a:ext cx="281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Wikimedia commons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31" name="Picture 2" descr="https://encrypted-tbn1.gstatic.com/images?q=tbn:ANd9GcQWmod8bg9U0hmHq88-QmPvueKBtGHVbxnq182nV6WHWQ-sHKd9c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190" y="4006291"/>
            <a:ext cx="529711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4006968" y="6597091"/>
            <a:ext cx="502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Armstrong JS et al (2004) </a:t>
            </a:r>
            <a:r>
              <a:rPr lang="en-US" sz="1200" b="1" i="1" dirty="0" smtClean="0"/>
              <a:t>Bioessays </a:t>
            </a:r>
            <a:r>
              <a:rPr lang="en-US" sz="1200" b="1" dirty="0" smtClean="0"/>
              <a:t>26: 894-900</a:t>
            </a:r>
            <a:endParaRPr lang="en-US" sz="1200" b="1" dirty="0"/>
          </a:p>
        </p:txBody>
      </p:sp>
      <p:cxnSp>
        <p:nvCxnSpPr>
          <p:cNvPr id="13" name="Straight Arrow Connector 12"/>
          <p:cNvCxnSpPr>
            <a:stCxn id="27" idx="1"/>
            <a:endCxn id="15362" idx="3"/>
          </p:cNvCxnSpPr>
          <p:nvPr/>
        </p:nvCxnSpPr>
        <p:spPr>
          <a:xfrm flipH="1">
            <a:off x="6297121" y="1766084"/>
            <a:ext cx="71327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7" idx="2"/>
            <a:endCxn id="31" idx="0"/>
          </p:cNvCxnSpPr>
          <p:nvPr/>
        </p:nvCxnSpPr>
        <p:spPr>
          <a:xfrm flipH="1">
            <a:off x="6482745" y="2380447"/>
            <a:ext cx="1397726" cy="162584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 descr="http://upload.wikimedia.org/wikipedia/commons/thumb/0/0b/Citric_acid_cycle_with_aconitate_2.svg/1280px-Citric_acid_cycle_with_aconitate_2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90" y="4006291"/>
            <a:ext cx="3257587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 Box 11"/>
          <p:cNvSpPr txBox="1">
            <a:spLocks noChangeArrowheads="1"/>
          </p:cNvSpPr>
          <p:nvPr/>
        </p:nvSpPr>
        <p:spPr bwMode="auto">
          <a:xfrm>
            <a:off x="163020" y="6547859"/>
            <a:ext cx="281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Wikimedia commons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-12700" y="3789817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6521568" y="0"/>
            <a:ext cx="0" cy="378981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16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g1.wikia.nocookie.net/__cb20120916004840/powerlisting/images/7/7f/Superoxi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397" y="4821432"/>
            <a:ext cx="1740141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scienceinschool.org/repository/images/issue13antioxidants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36" y="6050158"/>
            <a:ext cx="1492864" cy="77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5774919" y="542507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Superoxide radical anion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92382" y="6130526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Hydroxyl radical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" name="Picture 2" descr="C:\Users\User\Pictures\P190213_16.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52400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7272337" y="2285999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Neal I. Callaghan, Honours Biochemistry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0" name="Picture 6" descr="http://1.bp.blogspot.com/-OlnUXIHKtDg/Teh5ekJUTjI/AAAAAAAAAD8/UIgoC2JK2PI/s1600/770px-Water-2D-fla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258095"/>
            <a:ext cx="1514600" cy="118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830482" y="5757061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830482" y="6467664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 others…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2" name="Picture 8" descr="http://upload.wikimedia.org/wikipedia/commons/thumb/a/a9/Glutathion.svg/500px-Glutathion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819400"/>
            <a:ext cx="3011082" cy="90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ile:Glutathione disulfide.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18" y="2359672"/>
            <a:ext cx="2978764" cy="154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urved Connector 2"/>
          <p:cNvCxnSpPr>
            <a:stCxn id="6152" idx="2"/>
            <a:endCxn id="6154" idx="2"/>
          </p:cNvCxnSpPr>
          <p:nvPr/>
        </p:nvCxnSpPr>
        <p:spPr>
          <a:xfrm rot="5400000">
            <a:off x="3259492" y="2140956"/>
            <a:ext cx="176159" cy="3351741"/>
          </a:xfrm>
          <a:prstGeom prst="curvedConnector3">
            <a:avLst>
              <a:gd name="adj1" fmla="val 438842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>
            <a:stCxn id="6146" idx="0"/>
            <a:endCxn id="6150" idx="0"/>
          </p:cNvCxnSpPr>
          <p:nvPr/>
        </p:nvCxnSpPr>
        <p:spPr>
          <a:xfrm rot="16200000" flipH="1" flipV="1">
            <a:off x="3082752" y="3410379"/>
            <a:ext cx="436663" cy="3258768"/>
          </a:xfrm>
          <a:prstGeom prst="curvedConnector3">
            <a:avLst>
              <a:gd name="adj1" fmla="val -75619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676900" y="366293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Reduced glutathione (GSH)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126756" y="4104540"/>
            <a:ext cx="15449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Oxidized glutathione (GSSG)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8" name="Curved Connector 7"/>
          <p:cNvCxnSpPr>
            <a:stCxn id="6154" idx="0"/>
            <a:endCxn id="6152" idx="0"/>
          </p:cNvCxnSpPr>
          <p:nvPr/>
        </p:nvCxnSpPr>
        <p:spPr>
          <a:xfrm rot="16200000" flipH="1">
            <a:off x="3117706" y="913666"/>
            <a:ext cx="459728" cy="3351741"/>
          </a:xfrm>
          <a:prstGeom prst="curvedConnector3">
            <a:avLst>
              <a:gd name="adj1" fmla="val -96687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323850" y="121433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NADPH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4184037" y="120649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</a:t>
            </a:r>
            <a:r>
              <a:rPr lang="en-US" sz="1400" b="1" baseline="30000" dirty="0" smtClean="0">
                <a:effectLst/>
                <a:latin typeface="+mj-lt"/>
              </a:rPr>
              <a:t>+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4" name="Curved Connector 13"/>
          <p:cNvCxnSpPr>
            <a:stCxn id="21" idx="2"/>
            <a:endCxn id="22" idx="2"/>
          </p:cNvCxnSpPr>
          <p:nvPr/>
        </p:nvCxnSpPr>
        <p:spPr>
          <a:xfrm rot="5400000" flipH="1" flipV="1">
            <a:off x="3428152" y="-411901"/>
            <a:ext cx="7838" cy="3860187"/>
          </a:xfrm>
          <a:prstGeom prst="curvedConnector3">
            <a:avLst>
              <a:gd name="adj1" fmla="val -5022991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2169443" y="152508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Glutathione reductase (GR)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4184037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G6P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323850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6PG</a:t>
            </a:r>
            <a:r>
              <a:rPr lang="en-US" sz="1400" b="1" dirty="0" smtClean="0">
                <a:effectLst/>
                <a:latin typeface="+mj-lt"/>
                <a:sym typeface="Symbol"/>
              </a:rPr>
              <a:t>L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1" name="Curved Connector 10"/>
          <p:cNvCxnSpPr>
            <a:stCxn id="23" idx="2"/>
            <a:endCxn id="24" idx="2"/>
          </p:cNvCxnSpPr>
          <p:nvPr/>
        </p:nvCxnSpPr>
        <p:spPr>
          <a:xfrm rot="5400000">
            <a:off x="3432072" y="-1469916"/>
            <a:ext cx="12700" cy="3860187"/>
          </a:xfrm>
          <a:prstGeom prst="curvedConnector3">
            <a:avLst>
              <a:gd name="adj1" fmla="val 270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22" idx="0"/>
            <a:endCxn id="21" idx="0"/>
          </p:cNvCxnSpPr>
          <p:nvPr/>
        </p:nvCxnSpPr>
        <p:spPr>
          <a:xfrm rot="16200000" flipH="1" flipV="1">
            <a:off x="3428153" y="-719678"/>
            <a:ext cx="7838" cy="3860187"/>
          </a:xfrm>
          <a:prstGeom prst="curvedConnector3">
            <a:avLst>
              <a:gd name="adj1" fmla="val -5022965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2260294" y="154117"/>
            <a:ext cx="23562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Glucose-6-phosphate dehydrogenase (G6PDH)</a:t>
            </a:r>
            <a:endParaRPr lang="en-US" sz="1400" b="1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3548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g1.wikia.nocookie.net/__cb20120916004840/powerlisting/images/7/7f/Superoxi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397" y="4821432"/>
            <a:ext cx="1740141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scienceinschool.org/repository/images/issue13antioxidants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36" y="6050158"/>
            <a:ext cx="1492864" cy="77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5774919" y="542507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Superoxide radical anion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92382" y="6130526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Hydroxyl radical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" name="Picture 2" descr="C:\Users\User\Pictures\P190213_16.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52400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7272337" y="2285999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Neal I. Callaghan, Honours Biochemistry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0" name="Picture 6" descr="http://1.bp.blogspot.com/-OlnUXIHKtDg/Teh5ekJUTjI/AAAAAAAAAD8/UIgoC2JK2PI/s1600/770px-Water-2D-fla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258095"/>
            <a:ext cx="1514600" cy="118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830482" y="5757061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830482" y="6467664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 others…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2" name="Picture 8" descr="http://upload.wikimedia.org/wikipedia/commons/thumb/a/a9/Glutathion.svg/500px-Glutathion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819400"/>
            <a:ext cx="3011082" cy="90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ile:Glutathione disulfide.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18" y="2359672"/>
            <a:ext cx="2978764" cy="154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urved Connector 2"/>
          <p:cNvCxnSpPr>
            <a:stCxn id="6152" idx="2"/>
            <a:endCxn id="6154" idx="2"/>
          </p:cNvCxnSpPr>
          <p:nvPr/>
        </p:nvCxnSpPr>
        <p:spPr>
          <a:xfrm rot="5400000">
            <a:off x="3259492" y="2140956"/>
            <a:ext cx="176159" cy="3351741"/>
          </a:xfrm>
          <a:prstGeom prst="curvedConnector3">
            <a:avLst>
              <a:gd name="adj1" fmla="val 438842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>
            <a:stCxn id="6146" idx="0"/>
            <a:endCxn id="6150" idx="0"/>
          </p:cNvCxnSpPr>
          <p:nvPr/>
        </p:nvCxnSpPr>
        <p:spPr>
          <a:xfrm rot="16200000" flipH="1" flipV="1">
            <a:off x="3082752" y="3410379"/>
            <a:ext cx="436663" cy="3258768"/>
          </a:xfrm>
          <a:prstGeom prst="curvedConnector3">
            <a:avLst>
              <a:gd name="adj1" fmla="val -75619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676900" y="366293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Reduced glutathione (GSH)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126756" y="4104540"/>
            <a:ext cx="15449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Oxidized glutathione (GSSG)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8" name="Curved Connector 7"/>
          <p:cNvCxnSpPr>
            <a:stCxn id="6154" idx="0"/>
            <a:endCxn id="6152" idx="0"/>
          </p:cNvCxnSpPr>
          <p:nvPr/>
        </p:nvCxnSpPr>
        <p:spPr>
          <a:xfrm rot="16200000" flipH="1">
            <a:off x="3117706" y="913666"/>
            <a:ext cx="459728" cy="3351741"/>
          </a:xfrm>
          <a:prstGeom prst="curvedConnector3">
            <a:avLst>
              <a:gd name="adj1" fmla="val -96687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323850" y="121433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NADPH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4184037" y="120649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</a:t>
            </a:r>
            <a:r>
              <a:rPr lang="en-US" sz="1400" b="1" baseline="30000" dirty="0" smtClean="0">
                <a:effectLst/>
                <a:latin typeface="+mj-lt"/>
              </a:rPr>
              <a:t>+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4" name="Curved Connector 13"/>
          <p:cNvCxnSpPr>
            <a:stCxn id="21" idx="2"/>
            <a:endCxn id="22" idx="2"/>
          </p:cNvCxnSpPr>
          <p:nvPr/>
        </p:nvCxnSpPr>
        <p:spPr>
          <a:xfrm rot="5400000" flipH="1" flipV="1">
            <a:off x="3428152" y="-411901"/>
            <a:ext cx="7838" cy="3860187"/>
          </a:xfrm>
          <a:prstGeom prst="curvedConnector3">
            <a:avLst>
              <a:gd name="adj1" fmla="val -5022991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2169443" y="152508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Glutathione reductase (GR)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4184037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G6P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323850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6PG</a:t>
            </a:r>
            <a:r>
              <a:rPr lang="en-US" sz="1400" b="1" dirty="0" smtClean="0">
                <a:effectLst/>
                <a:latin typeface="+mj-lt"/>
                <a:sym typeface="Symbol"/>
              </a:rPr>
              <a:t>L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1" name="Curved Connector 10"/>
          <p:cNvCxnSpPr>
            <a:stCxn id="23" idx="2"/>
            <a:endCxn id="24" idx="2"/>
          </p:cNvCxnSpPr>
          <p:nvPr/>
        </p:nvCxnSpPr>
        <p:spPr>
          <a:xfrm rot="5400000">
            <a:off x="3432072" y="-1469916"/>
            <a:ext cx="12700" cy="3860187"/>
          </a:xfrm>
          <a:prstGeom prst="curvedConnector3">
            <a:avLst>
              <a:gd name="adj1" fmla="val 270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22" idx="0"/>
            <a:endCxn id="21" idx="0"/>
          </p:cNvCxnSpPr>
          <p:nvPr/>
        </p:nvCxnSpPr>
        <p:spPr>
          <a:xfrm rot="16200000" flipH="1" flipV="1">
            <a:off x="3428153" y="-719678"/>
            <a:ext cx="7838" cy="3860187"/>
          </a:xfrm>
          <a:prstGeom prst="curvedConnector3">
            <a:avLst>
              <a:gd name="adj1" fmla="val -5022965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2260294" y="154117"/>
            <a:ext cx="23562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Glucose-6-phosphate dehydrogenase (G6PDH)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31" name="Text Box 11"/>
          <p:cNvSpPr txBox="1">
            <a:spLocks noChangeArrowheads="1"/>
          </p:cNvSpPr>
          <p:nvPr/>
        </p:nvSpPr>
        <p:spPr bwMode="auto">
          <a:xfrm>
            <a:off x="1097466" y="6159887"/>
            <a:ext cx="4681912" cy="307777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Dieni et al. </a:t>
            </a:r>
            <a:r>
              <a:rPr lang="en-US" sz="1400" b="1" i="1" dirty="0" smtClean="0">
                <a:effectLst/>
                <a:latin typeface="+mj-lt"/>
              </a:rPr>
              <a:t>Comp Biochem Physiol Toxicol Pharmacol</a:t>
            </a:r>
            <a:r>
              <a:rPr lang="en-US" sz="1400" b="1" dirty="0" smtClean="0">
                <a:effectLst/>
                <a:latin typeface="+mj-lt"/>
              </a:rPr>
              <a:t> in press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1999" y="1981200"/>
            <a:ext cx="5157453" cy="4149326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2" name="Group 1"/>
          <p:cNvGrpSpPr/>
          <p:nvPr/>
        </p:nvGrpSpPr>
        <p:grpSpPr>
          <a:xfrm>
            <a:off x="1060473" y="2220681"/>
            <a:ext cx="4481219" cy="3255264"/>
            <a:chOff x="1486602" y="2870586"/>
            <a:chExt cx="4481219" cy="3255264"/>
          </a:xfrm>
          <a:solidFill>
            <a:schemeClr val="bg1"/>
          </a:solidFill>
        </p:grpSpPr>
        <p:pic>
          <p:nvPicPr>
            <p:cNvPr id="27" name="Picture 9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6602" y="2870586"/>
              <a:ext cx="4481219" cy="3255264"/>
            </a:xfrm>
            <a:prstGeom prst="rect">
              <a:avLst/>
            </a:prstGeom>
            <a:grpFill/>
            <a:ln w="63500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4599442" y="3539371"/>
              <a:ext cx="718457" cy="46166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i="1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CA" sz="24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2085075" y="5471242"/>
            <a:ext cx="1280132" cy="523220"/>
          </a:xfrm>
          <a:prstGeom prst="rect">
            <a:avLst/>
          </a:prstGeom>
          <a:solidFill>
            <a:schemeClr val="bg1"/>
          </a:solidFill>
          <a:ln w="635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Control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976483" y="5446037"/>
            <a:ext cx="1280132" cy="523220"/>
          </a:xfrm>
          <a:prstGeom prst="rect">
            <a:avLst/>
          </a:prstGeom>
          <a:solidFill>
            <a:schemeClr val="bg1"/>
          </a:solidFill>
          <a:ln w="635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nZnO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114852" y="40380"/>
            <a:ext cx="4685686" cy="1484705"/>
          </a:xfrm>
          <a:prstGeom prst="rect">
            <a:avLst/>
          </a:prstGeom>
          <a:solidFill>
            <a:srgbClr val="FFFF00">
              <a:alpha val="30000"/>
            </a:srgbClr>
          </a:solidFill>
          <a:ln w="50800">
            <a:solidFill>
              <a:srgbClr val="FFC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022974" y="3224866"/>
            <a:ext cx="2959100" cy="1200329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G6PDH activity </a:t>
            </a:r>
            <a:r>
              <a:rPr lang="en-US" sz="2400" b="1" dirty="0" smtClean="0">
                <a:solidFill>
                  <a:srgbClr val="FF0000"/>
                </a:solidFill>
              </a:rPr>
              <a:t>decreased</a:t>
            </a:r>
            <a:r>
              <a:rPr lang="en-US" sz="2400" b="1" dirty="0" smtClean="0"/>
              <a:t> with nZnO exposure (~29%)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24126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g1.wikia.nocookie.net/__cb20120916004840/powerlisting/images/7/7f/Superoxi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397" y="4821432"/>
            <a:ext cx="1740141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scienceinschool.org/repository/images/issue13antioxidants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36" y="6050158"/>
            <a:ext cx="1492864" cy="77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5774919" y="542507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Superoxide radical anion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92382" y="6130526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Hydroxyl radical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" name="Picture 2" descr="C:\Users\User\Pictures\P190213_16.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52400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7272337" y="2285999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Neal I. Callaghan, Honours Biochemistry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0" name="Picture 6" descr="http://1.bp.blogspot.com/-OlnUXIHKtDg/Teh5ekJUTjI/AAAAAAAAAD8/UIgoC2JK2PI/s1600/770px-Water-2D-fla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258095"/>
            <a:ext cx="1514600" cy="118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830482" y="5757061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830482" y="6467664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 others…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2" name="Picture 8" descr="http://upload.wikimedia.org/wikipedia/commons/thumb/a/a9/Glutathion.svg/500px-Glutathion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819400"/>
            <a:ext cx="3011082" cy="90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ile:Glutathione disulfide.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18" y="2359672"/>
            <a:ext cx="2978764" cy="154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urved Connector 2"/>
          <p:cNvCxnSpPr>
            <a:stCxn id="6152" idx="2"/>
            <a:endCxn id="6154" idx="2"/>
          </p:cNvCxnSpPr>
          <p:nvPr/>
        </p:nvCxnSpPr>
        <p:spPr>
          <a:xfrm rot="5400000">
            <a:off x="3259492" y="2140956"/>
            <a:ext cx="176159" cy="3351741"/>
          </a:xfrm>
          <a:prstGeom prst="curvedConnector3">
            <a:avLst>
              <a:gd name="adj1" fmla="val 438842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>
            <a:stCxn id="6146" idx="0"/>
            <a:endCxn id="6150" idx="0"/>
          </p:cNvCxnSpPr>
          <p:nvPr/>
        </p:nvCxnSpPr>
        <p:spPr>
          <a:xfrm rot="16200000" flipH="1" flipV="1">
            <a:off x="3082752" y="3410379"/>
            <a:ext cx="436663" cy="3258768"/>
          </a:xfrm>
          <a:prstGeom prst="curvedConnector3">
            <a:avLst>
              <a:gd name="adj1" fmla="val -75619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676900" y="366293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Reduced glutathione (GSH)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126756" y="4104540"/>
            <a:ext cx="15449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Oxidized glutathione (GSSG)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8" name="Curved Connector 7"/>
          <p:cNvCxnSpPr>
            <a:stCxn id="6154" idx="0"/>
            <a:endCxn id="6152" idx="0"/>
          </p:cNvCxnSpPr>
          <p:nvPr/>
        </p:nvCxnSpPr>
        <p:spPr>
          <a:xfrm rot="16200000" flipH="1">
            <a:off x="3117706" y="913666"/>
            <a:ext cx="459728" cy="3351741"/>
          </a:xfrm>
          <a:prstGeom prst="curvedConnector3">
            <a:avLst>
              <a:gd name="adj1" fmla="val -96687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323850" y="121433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NADPH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4184037" y="120649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</a:t>
            </a:r>
            <a:r>
              <a:rPr lang="en-US" sz="1400" b="1" baseline="30000" dirty="0" smtClean="0">
                <a:effectLst/>
                <a:latin typeface="+mj-lt"/>
              </a:rPr>
              <a:t>+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4" name="Curved Connector 13"/>
          <p:cNvCxnSpPr>
            <a:stCxn id="21" idx="2"/>
            <a:endCxn id="22" idx="2"/>
          </p:cNvCxnSpPr>
          <p:nvPr/>
        </p:nvCxnSpPr>
        <p:spPr>
          <a:xfrm rot="5400000" flipH="1" flipV="1">
            <a:off x="3428152" y="-411901"/>
            <a:ext cx="7838" cy="3860187"/>
          </a:xfrm>
          <a:prstGeom prst="curvedConnector3">
            <a:avLst>
              <a:gd name="adj1" fmla="val -5022991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2169443" y="152508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Glutathione reductase (GR)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4184037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G6P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323850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6PG</a:t>
            </a:r>
            <a:r>
              <a:rPr lang="en-US" sz="1400" b="1" dirty="0" smtClean="0">
                <a:effectLst/>
                <a:latin typeface="+mj-lt"/>
                <a:sym typeface="Symbol"/>
              </a:rPr>
              <a:t>L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1" name="Curved Connector 10"/>
          <p:cNvCxnSpPr>
            <a:stCxn id="23" idx="2"/>
            <a:endCxn id="24" idx="2"/>
          </p:cNvCxnSpPr>
          <p:nvPr/>
        </p:nvCxnSpPr>
        <p:spPr>
          <a:xfrm rot="5400000">
            <a:off x="3432072" y="-1469916"/>
            <a:ext cx="12700" cy="3860187"/>
          </a:xfrm>
          <a:prstGeom prst="curvedConnector3">
            <a:avLst>
              <a:gd name="adj1" fmla="val 270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22" idx="0"/>
            <a:endCxn id="21" idx="0"/>
          </p:cNvCxnSpPr>
          <p:nvPr/>
        </p:nvCxnSpPr>
        <p:spPr>
          <a:xfrm rot="16200000" flipH="1" flipV="1">
            <a:off x="3428153" y="-719678"/>
            <a:ext cx="7838" cy="3860187"/>
          </a:xfrm>
          <a:prstGeom prst="curvedConnector3">
            <a:avLst>
              <a:gd name="adj1" fmla="val -5022965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2260294" y="154117"/>
            <a:ext cx="23562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Glucose-6-phosphate dehydrogenase (G6PDH)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61253" y="1206496"/>
            <a:ext cx="6544348" cy="2898044"/>
          </a:xfrm>
          <a:prstGeom prst="rect">
            <a:avLst/>
          </a:prstGeom>
          <a:solidFill>
            <a:srgbClr val="FFFF00">
              <a:alpha val="30000"/>
            </a:srgbClr>
          </a:solidFill>
          <a:ln w="50800">
            <a:solidFill>
              <a:srgbClr val="FFC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50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g1.wikia.nocookie.net/__cb20120916004840/powerlisting/images/7/7f/Superoxi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397" y="4821432"/>
            <a:ext cx="1740141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scienceinschool.org/repository/images/issue13antioxidants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36" y="6050158"/>
            <a:ext cx="1492864" cy="77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5774919" y="542507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Superoxide radical anion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92382" y="6130526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Hydroxyl radical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" name="Picture 2" descr="C:\Users\User\Pictures\P190213_16.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52400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7272337" y="2285999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Neal I. Callaghan, Honours Biochemistry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0" name="Picture 6" descr="http://1.bp.blogspot.com/-OlnUXIHKtDg/Teh5ekJUTjI/AAAAAAAAAD8/UIgoC2JK2PI/s1600/770px-Water-2D-fla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258095"/>
            <a:ext cx="1514600" cy="118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830482" y="5757061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830482" y="6467664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 others…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2" name="Picture 8" descr="http://upload.wikimedia.org/wikipedia/commons/thumb/a/a9/Glutathion.svg/500px-Glutathion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819400"/>
            <a:ext cx="3011082" cy="90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ile:Glutathione disulfide.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18" y="2359672"/>
            <a:ext cx="2978764" cy="154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urved Connector 2"/>
          <p:cNvCxnSpPr>
            <a:stCxn id="6152" idx="2"/>
            <a:endCxn id="6154" idx="2"/>
          </p:cNvCxnSpPr>
          <p:nvPr/>
        </p:nvCxnSpPr>
        <p:spPr>
          <a:xfrm rot="5400000">
            <a:off x="3259492" y="2140956"/>
            <a:ext cx="176159" cy="3351741"/>
          </a:xfrm>
          <a:prstGeom prst="curvedConnector3">
            <a:avLst>
              <a:gd name="adj1" fmla="val 438842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>
            <a:stCxn id="6146" idx="0"/>
            <a:endCxn id="6150" idx="0"/>
          </p:cNvCxnSpPr>
          <p:nvPr/>
        </p:nvCxnSpPr>
        <p:spPr>
          <a:xfrm rot="16200000" flipH="1" flipV="1">
            <a:off x="3082752" y="3410379"/>
            <a:ext cx="436663" cy="3258768"/>
          </a:xfrm>
          <a:prstGeom prst="curvedConnector3">
            <a:avLst>
              <a:gd name="adj1" fmla="val -75619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676900" y="366293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Reduced glutathione (GSH)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126756" y="4104540"/>
            <a:ext cx="15449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Oxidized glutathione (GSSG)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8" name="Curved Connector 7"/>
          <p:cNvCxnSpPr>
            <a:stCxn id="6154" idx="0"/>
            <a:endCxn id="6152" idx="0"/>
          </p:cNvCxnSpPr>
          <p:nvPr/>
        </p:nvCxnSpPr>
        <p:spPr>
          <a:xfrm rot="16200000" flipH="1">
            <a:off x="3117706" y="913666"/>
            <a:ext cx="459728" cy="3351741"/>
          </a:xfrm>
          <a:prstGeom prst="curvedConnector3">
            <a:avLst>
              <a:gd name="adj1" fmla="val -96687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323850" y="121433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NADPH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4184037" y="120649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</a:t>
            </a:r>
            <a:r>
              <a:rPr lang="en-US" sz="1400" b="1" baseline="30000" dirty="0" smtClean="0">
                <a:effectLst/>
                <a:latin typeface="+mj-lt"/>
              </a:rPr>
              <a:t>+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4" name="Curved Connector 13"/>
          <p:cNvCxnSpPr>
            <a:stCxn id="21" idx="2"/>
            <a:endCxn id="22" idx="2"/>
          </p:cNvCxnSpPr>
          <p:nvPr/>
        </p:nvCxnSpPr>
        <p:spPr>
          <a:xfrm rot="5400000" flipH="1" flipV="1">
            <a:off x="3428152" y="-411901"/>
            <a:ext cx="7838" cy="3860187"/>
          </a:xfrm>
          <a:prstGeom prst="curvedConnector3">
            <a:avLst>
              <a:gd name="adj1" fmla="val -5022991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2169443" y="152508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Glutathione reductase (GR)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4184037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G6P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323850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6PG</a:t>
            </a:r>
            <a:r>
              <a:rPr lang="en-US" sz="1400" b="1" dirty="0" smtClean="0">
                <a:effectLst/>
                <a:latin typeface="+mj-lt"/>
                <a:sym typeface="Symbol"/>
              </a:rPr>
              <a:t>L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1" name="Curved Connector 10"/>
          <p:cNvCxnSpPr>
            <a:stCxn id="23" idx="2"/>
            <a:endCxn id="24" idx="2"/>
          </p:cNvCxnSpPr>
          <p:nvPr/>
        </p:nvCxnSpPr>
        <p:spPr>
          <a:xfrm rot="5400000">
            <a:off x="3432072" y="-1469916"/>
            <a:ext cx="12700" cy="3860187"/>
          </a:xfrm>
          <a:prstGeom prst="curvedConnector3">
            <a:avLst>
              <a:gd name="adj1" fmla="val 270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22" idx="0"/>
            <a:endCxn id="21" idx="0"/>
          </p:cNvCxnSpPr>
          <p:nvPr/>
        </p:nvCxnSpPr>
        <p:spPr>
          <a:xfrm rot="16200000" flipH="1" flipV="1">
            <a:off x="3428153" y="-719678"/>
            <a:ext cx="7838" cy="3860187"/>
          </a:xfrm>
          <a:prstGeom prst="curvedConnector3">
            <a:avLst>
              <a:gd name="adj1" fmla="val -5022965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2260294" y="154117"/>
            <a:ext cx="23562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Glucose-6-phosphate dehydrogenase (G6PDH)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61252" y="1090509"/>
            <a:ext cx="5858547" cy="3730922"/>
          </a:xfrm>
          <a:prstGeom prst="rect">
            <a:avLst/>
          </a:prstGeom>
          <a:solidFill>
            <a:srgbClr val="FFFF00">
              <a:alpha val="30000"/>
            </a:srgbClr>
          </a:solidFill>
          <a:ln w="50800">
            <a:solidFill>
              <a:srgbClr val="FFC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89893" y="5039763"/>
            <a:ext cx="2959100" cy="830997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GR remained unchanged</a:t>
            </a:r>
            <a:endParaRPr lang="en-US" sz="1600" b="1" dirty="0"/>
          </a:p>
        </p:txBody>
      </p:sp>
      <p:grpSp>
        <p:nvGrpSpPr>
          <p:cNvPr id="13" name="Group 12"/>
          <p:cNvGrpSpPr/>
          <p:nvPr/>
        </p:nvGrpSpPr>
        <p:grpSpPr>
          <a:xfrm>
            <a:off x="3863973" y="2273299"/>
            <a:ext cx="5157453" cy="4486464"/>
            <a:chOff x="761999" y="1981200"/>
            <a:chExt cx="5157453" cy="4486464"/>
          </a:xfrm>
        </p:grpSpPr>
        <p:sp>
          <p:nvSpPr>
            <p:cNvPr id="31" name="Text Box 11"/>
            <p:cNvSpPr txBox="1">
              <a:spLocks noChangeArrowheads="1"/>
            </p:cNvSpPr>
            <p:nvPr/>
          </p:nvSpPr>
          <p:spPr bwMode="auto">
            <a:xfrm>
              <a:off x="1097466" y="6159887"/>
              <a:ext cx="4681912" cy="307777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dirty="0" smtClean="0">
                  <a:effectLst/>
                  <a:latin typeface="+mj-lt"/>
                </a:rPr>
                <a:t>Dieni et al. </a:t>
              </a:r>
              <a:r>
                <a:rPr lang="en-US" sz="1400" b="1" i="1" dirty="0" smtClean="0">
                  <a:effectLst/>
                  <a:latin typeface="+mj-lt"/>
                </a:rPr>
                <a:t>Comp Biochem Physiol Toxicol Pharmacol</a:t>
              </a:r>
              <a:r>
                <a:rPr lang="en-US" sz="1400" b="1" dirty="0" smtClean="0">
                  <a:effectLst/>
                  <a:latin typeface="+mj-lt"/>
                </a:rPr>
                <a:t> in press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61999" y="1981200"/>
              <a:ext cx="5157453" cy="4149326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085075" y="5471242"/>
              <a:ext cx="1280132" cy="523220"/>
            </a:xfrm>
            <a:prstGeom prst="rect">
              <a:avLst/>
            </a:prstGeom>
            <a:solidFill>
              <a:schemeClr val="bg1"/>
            </a:solidFill>
            <a:ln w="635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/>
                <a:t>Control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976483" y="5446037"/>
              <a:ext cx="1280132" cy="523220"/>
            </a:xfrm>
            <a:prstGeom prst="rect">
              <a:avLst/>
            </a:prstGeom>
            <a:solidFill>
              <a:schemeClr val="bg1"/>
            </a:solidFill>
            <a:ln w="635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/>
                <a:t>nZnO</a:t>
              </a:r>
            </a:p>
          </p:txBody>
        </p:sp>
      </p:grpSp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10" y="2592935"/>
            <a:ext cx="4485742" cy="3255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300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g1.wikia.nocookie.net/__cb20120916004840/powerlisting/images/7/7f/Superoxi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397" y="4821432"/>
            <a:ext cx="1740141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scienceinschool.org/repository/images/issue13antioxidants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36" y="6050158"/>
            <a:ext cx="1492864" cy="77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5774919" y="542507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Superoxide radical anion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92382" y="6130526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Hydroxyl radical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" name="Picture 2" descr="C:\Users\User\Pictures\P190213_16.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52400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7272337" y="2285999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Neal I. Callaghan, Honours Biochemistry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0" name="Picture 6" descr="http://1.bp.blogspot.com/-OlnUXIHKtDg/Teh5ekJUTjI/AAAAAAAAAD8/UIgoC2JK2PI/s1600/770px-Water-2D-fla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258095"/>
            <a:ext cx="1514600" cy="118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830482" y="5757061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830482" y="6467664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 others…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2" name="Picture 8" descr="http://upload.wikimedia.org/wikipedia/commons/thumb/a/a9/Glutathion.svg/500px-Glutathion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819400"/>
            <a:ext cx="3011082" cy="90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ile:Glutathione disulfide.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18" y="2359672"/>
            <a:ext cx="2978764" cy="154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urved Connector 2"/>
          <p:cNvCxnSpPr>
            <a:stCxn id="6152" idx="2"/>
            <a:endCxn id="6154" idx="2"/>
          </p:cNvCxnSpPr>
          <p:nvPr/>
        </p:nvCxnSpPr>
        <p:spPr>
          <a:xfrm rot="5400000">
            <a:off x="3259492" y="2140956"/>
            <a:ext cx="176159" cy="3351741"/>
          </a:xfrm>
          <a:prstGeom prst="curvedConnector3">
            <a:avLst>
              <a:gd name="adj1" fmla="val 438842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>
            <a:stCxn id="6146" idx="0"/>
            <a:endCxn id="6150" idx="0"/>
          </p:cNvCxnSpPr>
          <p:nvPr/>
        </p:nvCxnSpPr>
        <p:spPr>
          <a:xfrm rot="16200000" flipH="1" flipV="1">
            <a:off x="3082752" y="3410379"/>
            <a:ext cx="436663" cy="3258768"/>
          </a:xfrm>
          <a:prstGeom prst="curvedConnector3">
            <a:avLst>
              <a:gd name="adj1" fmla="val -75619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676900" y="366293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Reduced glutathione (GSH)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126756" y="4104540"/>
            <a:ext cx="15449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Oxidized glutathione (GSSG)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8" name="Curved Connector 7"/>
          <p:cNvCxnSpPr>
            <a:stCxn id="6154" idx="0"/>
            <a:endCxn id="6152" idx="0"/>
          </p:cNvCxnSpPr>
          <p:nvPr/>
        </p:nvCxnSpPr>
        <p:spPr>
          <a:xfrm rot="16200000" flipH="1">
            <a:off x="3117706" y="913666"/>
            <a:ext cx="459728" cy="3351741"/>
          </a:xfrm>
          <a:prstGeom prst="curvedConnector3">
            <a:avLst>
              <a:gd name="adj1" fmla="val -96687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323850" y="121433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NADPH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4184037" y="120649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</a:t>
            </a:r>
            <a:r>
              <a:rPr lang="en-US" sz="1400" b="1" baseline="30000" dirty="0" smtClean="0">
                <a:effectLst/>
                <a:latin typeface="+mj-lt"/>
              </a:rPr>
              <a:t>+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4" name="Curved Connector 13"/>
          <p:cNvCxnSpPr>
            <a:stCxn id="21" idx="2"/>
            <a:endCxn id="22" idx="2"/>
          </p:cNvCxnSpPr>
          <p:nvPr/>
        </p:nvCxnSpPr>
        <p:spPr>
          <a:xfrm rot="5400000" flipH="1" flipV="1">
            <a:off x="3428152" y="-411901"/>
            <a:ext cx="7838" cy="3860187"/>
          </a:xfrm>
          <a:prstGeom prst="curvedConnector3">
            <a:avLst>
              <a:gd name="adj1" fmla="val -5022991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2169443" y="152508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Glutathione reductase (GR)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4184037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G6P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323850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6PG</a:t>
            </a:r>
            <a:r>
              <a:rPr lang="en-US" sz="1400" b="1" dirty="0" smtClean="0">
                <a:effectLst/>
                <a:latin typeface="+mj-lt"/>
                <a:sym typeface="Symbol"/>
              </a:rPr>
              <a:t>L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1" name="Curved Connector 10"/>
          <p:cNvCxnSpPr>
            <a:stCxn id="23" idx="2"/>
            <a:endCxn id="24" idx="2"/>
          </p:cNvCxnSpPr>
          <p:nvPr/>
        </p:nvCxnSpPr>
        <p:spPr>
          <a:xfrm rot="5400000">
            <a:off x="3432072" y="-1469916"/>
            <a:ext cx="12700" cy="3860187"/>
          </a:xfrm>
          <a:prstGeom prst="curvedConnector3">
            <a:avLst>
              <a:gd name="adj1" fmla="val 270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22" idx="0"/>
            <a:endCxn id="21" idx="0"/>
          </p:cNvCxnSpPr>
          <p:nvPr/>
        </p:nvCxnSpPr>
        <p:spPr>
          <a:xfrm rot="16200000" flipH="1" flipV="1">
            <a:off x="3428153" y="-719678"/>
            <a:ext cx="7838" cy="3860187"/>
          </a:xfrm>
          <a:prstGeom prst="curvedConnector3">
            <a:avLst>
              <a:gd name="adj1" fmla="val -5022965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2260294" y="154117"/>
            <a:ext cx="23562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Glucose-6-phosphate dehydrogenase (G6PDH)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82318" y="2285999"/>
            <a:ext cx="6447083" cy="1618907"/>
          </a:xfrm>
          <a:prstGeom prst="rect">
            <a:avLst/>
          </a:prstGeom>
          <a:solidFill>
            <a:srgbClr val="FFFF00">
              <a:alpha val="30000"/>
            </a:srgbClr>
          </a:solidFill>
          <a:ln w="50800">
            <a:solidFill>
              <a:srgbClr val="FFC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78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g1.wikia.nocookie.net/__cb20120916004840/powerlisting/images/7/7f/Superoxi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397" y="4821432"/>
            <a:ext cx="1740141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scienceinschool.org/repository/images/issue13antioxidants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36" y="6050158"/>
            <a:ext cx="1492864" cy="77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5774919" y="542507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Superoxide radical anion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92382" y="6130526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Hydroxyl radical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" name="Picture 2" descr="C:\Users\User\Pictures\P190213_16.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52400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7272337" y="2285999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Neal I. Callaghan, Honours Biochemistry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0" name="Picture 6" descr="http://1.bp.blogspot.com/-OlnUXIHKtDg/Teh5ekJUTjI/AAAAAAAAAD8/UIgoC2JK2PI/s1600/770px-Water-2D-fla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258095"/>
            <a:ext cx="1514600" cy="118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830482" y="5757061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830482" y="6467664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 others…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2" name="Picture 8" descr="http://upload.wikimedia.org/wikipedia/commons/thumb/a/a9/Glutathion.svg/500px-Glutathion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819400"/>
            <a:ext cx="3011082" cy="90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ile:Glutathione disulfide.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18" y="2359672"/>
            <a:ext cx="2978764" cy="154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urved Connector 2"/>
          <p:cNvCxnSpPr>
            <a:stCxn id="6152" idx="2"/>
            <a:endCxn id="6154" idx="2"/>
          </p:cNvCxnSpPr>
          <p:nvPr/>
        </p:nvCxnSpPr>
        <p:spPr>
          <a:xfrm rot="5400000">
            <a:off x="3259492" y="2140956"/>
            <a:ext cx="176159" cy="3351741"/>
          </a:xfrm>
          <a:prstGeom prst="curvedConnector3">
            <a:avLst>
              <a:gd name="adj1" fmla="val 438842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>
            <a:stCxn id="6146" idx="0"/>
            <a:endCxn id="6150" idx="0"/>
          </p:cNvCxnSpPr>
          <p:nvPr/>
        </p:nvCxnSpPr>
        <p:spPr>
          <a:xfrm rot="16200000" flipH="1" flipV="1">
            <a:off x="3082752" y="3410379"/>
            <a:ext cx="436663" cy="3258768"/>
          </a:xfrm>
          <a:prstGeom prst="curvedConnector3">
            <a:avLst>
              <a:gd name="adj1" fmla="val -75619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676900" y="366293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Reduced glutathione (GSH)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126756" y="4104540"/>
            <a:ext cx="15449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Oxidized glutathione (GSSG)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8" name="Curved Connector 7"/>
          <p:cNvCxnSpPr>
            <a:stCxn id="6154" idx="0"/>
            <a:endCxn id="6152" idx="0"/>
          </p:cNvCxnSpPr>
          <p:nvPr/>
        </p:nvCxnSpPr>
        <p:spPr>
          <a:xfrm rot="16200000" flipH="1">
            <a:off x="3117706" y="913666"/>
            <a:ext cx="459728" cy="3351741"/>
          </a:xfrm>
          <a:prstGeom prst="curvedConnector3">
            <a:avLst>
              <a:gd name="adj1" fmla="val -96687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323850" y="121433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NADPH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4184037" y="120649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</a:t>
            </a:r>
            <a:r>
              <a:rPr lang="en-US" sz="1400" b="1" baseline="30000" dirty="0" smtClean="0">
                <a:effectLst/>
                <a:latin typeface="+mj-lt"/>
              </a:rPr>
              <a:t>+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4" name="Curved Connector 13"/>
          <p:cNvCxnSpPr>
            <a:stCxn id="21" idx="2"/>
            <a:endCxn id="22" idx="2"/>
          </p:cNvCxnSpPr>
          <p:nvPr/>
        </p:nvCxnSpPr>
        <p:spPr>
          <a:xfrm rot="5400000" flipH="1" flipV="1">
            <a:off x="3428152" y="-411901"/>
            <a:ext cx="7838" cy="3860187"/>
          </a:xfrm>
          <a:prstGeom prst="curvedConnector3">
            <a:avLst>
              <a:gd name="adj1" fmla="val -5022991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2169443" y="152508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Glutathione reductase (GR)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4184037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G6P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323850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6PG</a:t>
            </a:r>
            <a:r>
              <a:rPr lang="en-US" sz="1400" b="1" dirty="0" smtClean="0">
                <a:effectLst/>
                <a:latin typeface="+mj-lt"/>
                <a:sym typeface="Symbol"/>
              </a:rPr>
              <a:t>L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1" name="Curved Connector 10"/>
          <p:cNvCxnSpPr>
            <a:stCxn id="23" idx="2"/>
            <a:endCxn id="24" idx="2"/>
          </p:cNvCxnSpPr>
          <p:nvPr/>
        </p:nvCxnSpPr>
        <p:spPr>
          <a:xfrm rot="5400000">
            <a:off x="3432072" y="-1469916"/>
            <a:ext cx="12700" cy="3860187"/>
          </a:xfrm>
          <a:prstGeom prst="curvedConnector3">
            <a:avLst>
              <a:gd name="adj1" fmla="val 270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22" idx="0"/>
            <a:endCxn id="21" idx="0"/>
          </p:cNvCxnSpPr>
          <p:nvPr/>
        </p:nvCxnSpPr>
        <p:spPr>
          <a:xfrm rot="16200000" flipH="1" flipV="1">
            <a:off x="3428153" y="-719678"/>
            <a:ext cx="7838" cy="3860187"/>
          </a:xfrm>
          <a:prstGeom prst="curvedConnector3">
            <a:avLst>
              <a:gd name="adj1" fmla="val -5022965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2260294" y="154117"/>
            <a:ext cx="23562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Glucose-6-phosphate dehydrogenase (G6PDH)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82318" y="2285999"/>
            <a:ext cx="6447083" cy="1618907"/>
          </a:xfrm>
          <a:prstGeom prst="rect">
            <a:avLst/>
          </a:prstGeom>
          <a:solidFill>
            <a:srgbClr val="FFFF00">
              <a:alpha val="30000"/>
            </a:srgbClr>
          </a:solidFill>
          <a:ln w="50800">
            <a:solidFill>
              <a:srgbClr val="FFC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3863973" y="2273299"/>
            <a:ext cx="5157453" cy="4486464"/>
            <a:chOff x="761999" y="1981200"/>
            <a:chExt cx="5157453" cy="4486464"/>
          </a:xfrm>
        </p:grpSpPr>
        <p:sp>
          <p:nvSpPr>
            <p:cNvPr id="31" name="Text Box 11"/>
            <p:cNvSpPr txBox="1">
              <a:spLocks noChangeArrowheads="1"/>
            </p:cNvSpPr>
            <p:nvPr/>
          </p:nvSpPr>
          <p:spPr bwMode="auto">
            <a:xfrm>
              <a:off x="1097466" y="6159887"/>
              <a:ext cx="4681912" cy="307777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dirty="0" smtClean="0">
                  <a:effectLst/>
                  <a:latin typeface="+mj-lt"/>
                </a:rPr>
                <a:t>Dieni et al. </a:t>
              </a:r>
              <a:r>
                <a:rPr lang="en-US" sz="1400" b="1" i="1" dirty="0" smtClean="0">
                  <a:effectLst/>
                  <a:latin typeface="+mj-lt"/>
                </a:rPr>
                <a:t>Comp Biochem Physiol Toxicol Pharmacol</a:t>
              </a:r>
              <a:r>
                <a:rPr lang="en-US" sz="1400" b="1" dirty="0" smtClean="0">
                  <a:effectLst/>
                  <a:latin typeface="+mj-lt"/>
                </a:rPr>
                <a:t> in press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61999" y="1981200"/>
              <a:ext cx="5157453" cy="4149326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085075" y="5471242"/>
              <a:ext cx="1280132" cy="523220"/>
            </a:xfrm>
            <a:prstGeom prst="rect">
              <a:avLst/>
            </a:prstGeom>
            <a:solidFill>
              <a:schemeClr val="bg1"/>
            </a:solidFill>
            <a:ln w="635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/>
                <a:t>Control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976483" y="5446037"/>
              <a:ext cx="1280132" cy="523220"/>
            </a:xfrm>
            <a:prstGeom prst="rect">
              <a:avLst/>
            </a:prstGeom>
            <a:solidFill>
              <a:schemeClr val="bg1"/>
            </a:solidFill>
            <a:ln w="635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/>
                <a:t>nZnO</a:t>
              </a:r>
            </a:p>
          </p:txBody>
        </p:sp>
      </p:grp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329" y="2581340"/>
            <a:ext cx="4489704" cy="3252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7387834" y="2505265"/>
            <a:ext cx="718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CA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9893" y="5039763"/>
            <a:ext cx="2959100" cy="1569660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Total glutathione levels </a:t>
            </a:r>
            <a:r>
              <a:rPr lang="en-US" sz="2400" b="1" dirty="0" smtClean="0">
                <a:solidFill>
                  <a:srgbClr val="FF0000"/>
                </a:solidFill>
              </a:rPr>
              <a:t>increased </a:t>
            </a:r>
            <a:r>
              <a:rPr lang="en-US" sz="2400" b="1" dirty="0" smtClean="0"/>
              <a:t>with nZnO exposure (~56%)</a:t>
            </a:r>
            <a:endParaRPr 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62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Pictures\P190213_16.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52399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25400" y="2285998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Neal I. Callaghan, Honours Biochemistry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27" name="Picture 2" descr="http://img1.wikia.nocookie.net/__cb20120916004840/powerlisting/images/7/7f/Superoxid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151721"/>
            <a:ext cx="1740141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File:Lipid peroxidation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25400"/>
            <a:ext cx="4125421" cy="348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 Box 11"/>
          <p:cNvSpPr txBox="1">
            <a:spLocks noChangeArrowheads="1"/>
          </p:cNvSpPr>
          <p:nvPr/>
        </p:nvSpPr>
        <p:spPr bwMode="auto">
          <a:xfrm>
            <a:off x="2824710" y="3456640"/>
            <a:ext cx="281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Wikimedia commons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31" name="Picture 2" descr="https://encrypted-tbn1.gstatic.com/images?q=tbn:ANd9GcQWmod8bg9U0hmHq88-QmPvueKBtGHVbxnq182nV6WHWQ-sHKd9c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190" y="4006291"/>
            <a:ext cx="529711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4006968" y="6597091"/>
            <a:ext cx="502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Armstrong JS et al (2004) </a:t>
            </a:r>
            <a:r>
              <a:rPr lang="en-US" sz="1200" b="1" i="1" dirty="0" smtClean="0"/>
              <a:t>Bioessays </a:t>
            </a:r>
            <a:r>
              <a:rPr lang="en-US" sz="1200" b="1" dirty="0" smtClean="0"/>
              <a:t>26: 894-900</a:t>
            </a:r>
            <a:endParaRPr lang="en-US" sz="1200" b="1" dirty="0"/>
          </a:p>
        </p:txBody>
      </p:sp>
      <p:cxnSp>
        <p:nvCxnSpPr>
          <p:cNvPr id="13" name="Straight Arrow Connector 12"/>
          <p:cNvCxnSpPr>
            <a:stCxn id="27" idx="1"/>
            <a:endCxn id="15362" idx="3"/>
          </p:cNvCxnSpPr>
          <p:nvPr/>
        </p:nvCxnSpPr>
        <p:spPr>
          <a:xfrm flipH="1">
            <a:off x="6297121" y="1766084"/>
            <a:ext cx="71327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7" idx="2"/>
            <a:endCxn id="31" idx="0"/>
          </p:cNvCxnSpPr>
          <p:nvPr/>
        </p:nvCxnSpPr>
        <p:spPr>
          <a:xfrm flipH="1">
            <a:off x="6482745" y="2380447"/>
            <a:ext cx="1397726" cy="162584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 descr="http://upload.wikimedia.org/wikipedia/commons/thumb/0/0b/Citric_acid_cycle_with_aconitate_2.svg/1280px-Citric_acid_cycle_with_aconitate_2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90" y="4006291"/>
            <a:ext cx="3257587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 Box 11"/>
          <p:cNvSpPr txBox="1">
            <a:spLocks noChangeArrowheads="1"/>
          </p:cNvSpPr>
          <p:nvPr/>
        </p:nvSpPr>
        <p:spPr bwMode="auto">
          <a:xfrm>
            <a:off x="163020" y="6547859"/>
            <a:ext cx="281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Wikimedia commons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-12700" y="3789817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6521568" y="0"/>
            <a:ext cx="0" cy="378981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581400" y="3799169"/>
            <a:ext cx="5562600" cy="2902578"/>
          </a:xfrm>
          <a:prstGeom prst="rect">
            <a:avLst/>
          </a:prstGeom>
          <a:solidFill>
            <a:srgbClr val="FFFF00">
              <a:alpha val="30000"/>
            </a:srgbClr>
          </a:solidFill>
          <a:ln w="50800">
            <a:solidFill>
              <a:srgbClr val="FFC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4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Pictures\P190213_16.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52399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25400" y="2285998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Neal I. Callaghan, Honours Biochemistry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27" name="Picture 2" descr="http://img1.wikia.nocookie.net/__cb20120916004840/powerlisting/images/7/7f/Superoxid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151721"/>
            <a:ext cx="1740141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File:Lipid peroxidation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25400"/>
            <a:ext cx="4125421" cy="348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 Box 11"/>
          <p:cNvSpPr txBox="1">
            <a:spLocks noChangeArrowheads="1"/>
          </p:cNvSpPr>
          <p:nvPr/>
        </p:nvSpPr>
        <p:spPr bwMode="auto">
          <a:xfrm>
            <a:off x="2824710" y="3456640"/>
            <a:ext cx="281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Wikimedia commons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31" name="Picture 2" descr="https://encrypted-tbn1.gstatic.com/images?q=tbn:ANd9GcQWmod8bg9U0hmHq88-QmPvueKBtGHVbxnq182nV6WHWQ-sHKd9c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190" y="4006291"/>
            <a:ext cx="529711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4006968" y="6597091"/>
            <a:ext cx="502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Armstrong JS et al (2004) </a:t>
            </a:r>
            <a:r>
              <a:rPr lang="en-US" sz="1200" b="1" i="1" dirty="0" smtClean="0"/>
              <a:t>Bioessays </a:t>
            </a:r>
            <a:r>
              <a:rPr lang="en-US" sz="1200" b="1" dirty="0" smtClean="0"/>
              <a:t>26: 894-900</a:t>
            </a:r>
            <a:endParaRPr lang="en-US" sz="1200" b="1" dirty="0"/>
          </a:p>
        </p:txBody>
      </p:sp>
      <p:cxnSp>
        <p:nvCxnSpPr>
          <p:cNvPr id="13" name="Straight Arrow Connector 12"/>
          <p:cNvCxnSpPr>
            <a:stCxn id="27" idx="1"/>
            <a:endCxn id="15362" idx="3"/>
          </p:cNvCxnSpPr>
          <p:nvPr/>
        </p:nvCxnSpPr>
        <p:spPr>
          <a:xfrm flipH="1">
            <a:off x="6297121" y="1766084"/>
            <a:ext cx="71327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7" idx="2"/>
            <a:endCxn id="31" idx="0"/>
          </p:cNvCxnSpPr>
          <p:nvPr/>
        </p:nvCxnSpPr>
        <p:spPr>
          <a:xfrm flipH="1">
            <a:off x="6482745" y="2380447"/>
            <a:ext cx="1397726" cy="162584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 descr="http://upload.wikimedia.org/wikipedia/commons/thumb/0/0b/Citric_acid_cycle_with_aconitate_2.svg/1280px-Citric_acid_cycle_with_aconitate_2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90" y="4006291"/>
            <a:ext cx="3257587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 Box 11"/>
          <p:cNvSpPr txBox="1">
            <a:spLocks noChangeArrowheads="1"/>
          </p:cNvSpPr>
          <p:nvPr/>
        </p:nvSpPr>
        <p:spPr bwMode="auto">
          <a:xfrm>
            <a:off x="163020" y="6547859"/>
            <a:ext cx="281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Wikimedia commons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-12700" y="3789817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6521568" y="0"/>
            <a:ext cx="0" cy="378981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581400" y="3799169"/>
            <a:ext cx="5562600" cy="2902578"/>
          </a:xfrm>
          <a:prstGeom prst="rect">
            <a:avLst/>
          </a:prstGeom>
          <a:solidFill>
            <a:srgbClr val="FFFF00">
              <a:alpha val="30000"/>
            </a:srgbClr>
          </a:solidFill>
          <a:ln w="50800">
            <a:solidFill>
              <a:srgbClr val="FFC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-7390" y="0"/>
            <a:ext cx="5157453" cy="4486464"/>
            <a:chOff x="761999" y="1981200"/>
            <a:chExt cx="5157453" cy="4486464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1097466" y="6159887"/>
              <a:ext cx="4681912" cy="307777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dirty="0" smtClean="0">
                  <a:effectLst/>
                  <a:latin typeface="+mj-lt"/>
                </a:rPr>
                <a:t>Dieni et al. </a:t>
              </a:r>
              <a:r>
                <a:rPr lang="en-US" sz="1400" b="1" i="1" dirty="0" smtClean="0">
                  <a:effectLst/>
                  <a:latin typeface="+mj-lt"/>
                </a:rPr>
                <a:t>Comp Biochem Physiol Toxicol Pharmacol</a:t>
              </a:r>
              <a:r>
                <a:rPr lang="en-US" sz="1400" b="1" dirty="0" smtClean="0">
                  <a:effectLst/>
                  <a:latin typeface="+mj-lt"/>
                </a:rPr>
                <a:t> in press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61999" y="1981200"/>
              <a:ext cx="5157453" cy="4149326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085075" y="5471242"/>
              <a:ext cx="1280132" cy="523220"/>
            </a:xfrm>
            <a:prstGeom prst="rect">
              <a:avLst/>
            </a:prstGeom>
            <a:solidFill>
              <a:schemeClr val="bg1"/>
            </a:solidFill>
            <a:ln w="635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/>
                <a:t>Control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976483" y="5446037"/>
              <a:ext cx="1280132" cy="523220"/>
            </a:xfrm>
            <a:prstGeom prst="rect">
              <a:avLst/>
            </a:prstGeom>
            <a:solidFill>
              <a:schemeClr val="bg1"/>
            </a:solidFill>
            <a:ln w="635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/>
                <a:t>nZnO</a:t>
              </a:r>
            </a:p>
          </p:txBody>
        </p:sp>
      </p:grpSp>
      <p:pic>
        <p:nvPicPr>
          <p:cNvPr id="21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71" y="267276"/>
            <a:ext cx="4485743" cy="3255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385953" y="1894908"/>
            <a:ext cx="511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CA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97581" y="267276"/>
            <a:ext cx="511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34000" y="267276"/>
            <a:ext cx="3702168" cy="2677656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Aconitase activity </a:t>
            </a:r>
            <a:r>
              <a:rPr lang="en-US" sz="2400" b="1" dirty="0" smtClean="0">
                <a:solidFill>
                  <a:srgbClr val="FF0000"/>
                </a:solidFill>
              </a:rPr>
              <a:t>decreased </a:t>
            </a:r>
            <a:r>
              <a:rPr lang="en-US" sz="2400" b="1" dirty="0" smtClean="0"/>
              <a:t>with nZnO exposure (~65%)</a:t>
            </a:r>
          </a:p>
          <a:p>
            <a:pPr algn="ctr"/>
            <a:endParaRPr lang="en-US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Reactivated</a:t>
            </a:r>
            <a:r>
              <a:rPr lang="en-US" sz="2400" b="1" dirty="0" smtClean="0"/>
              <a:t> by supplementation with Fe(NH</a:t>
            </a:r>
            <a:r>
              <a:rPr lang="en-US" sz="2400" b="1" baseline="-25000" dirty="0" smtClean="0"/>
              <a:t>4</a:t>
            </a:r>
            <a:r>
              <a:rPr lang="en-US" sz="2400" b="1" dirty="0" smtClean="0"/>
              <a:t>)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SO</a:t>
            </a:r>
            <a:r>
              <a:rPr lang="en-US" sz="2400" b="1" baseline="-25000" dirty="0" smtClean="0"/>
              <a:t>4</a:t>
            </a:r>
            <a:r>
              <a:rPr lang="en-US" sz="2400" b="1" dirty="0" smtClean="0"/>
              <a:t> (source of </a:t>
            </a:r>
            <a:r>
              <a:rPr lang="en-US" sz="2400" b="1" dirty="0" smtClean="0">
                <a:solidFill>
                  <a:srgbClr val="00B050"/>
                </a:solidFill>
              </a:rPr>
              <a:t>Fe</a:t>
            </a:r>
            <a:r>
              <a:rPr lang="en-US" sz="2400" b="1" baseline="30000" dirty="0" smtClean="0">
                <a:solidFill>
                  <a:srgbClr val="00B050"/>
                </a:solidFill>
              </a:rPr>
              <a:t>2+</a:t>
            </a:r>
            <a:r>
              <a:rPr lang="en-US" sz="2400" b="1" dirty="0" smtClean="0"/>
              <a:t>)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04561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Pictures\P190213_16.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52399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25400" y="2285998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Neal I. Callaghan, Honours Biochemistry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27" name="Picture 2" descr="http://img1.wikia.nocookie.net/__cb20120916004840/powerlisting/images/7/7f/Superoxid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151721"/>
            <a:ext cx="1740141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File:Lipid peroxidation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25400"/>
            <a:ext cx="4125421" cy="348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 Box 11"/>
          <p:cNvSpPr txBox="1">
            <a:spLocks noChangeArrowheads="1"/>
          </p:cNvSpPr>
          <p:nvPr/>
        </p:nvSpPr>
        <p:spPr bwMode="auto">
          <a:xfrm>
            <a:off x="2824710" y="3456640"/>
            <a:ext cx="281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Wikimedia commons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31" name="Picture 2" descr="https://encrypted-tbn1.gstatic.com/images?q=tbn:ANd9GcQWmod8bg9U0hmHq88-QmPvueKBtGHVbxnq182nV6WHWQ-sHKd9c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190" y="4006291"/>
            <a:ext cx="529711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4006968" y="6597091"/>
            <a:ext cx="502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Armstrong JS et al (2004) </a:t>
            </a:r>
            <a:r>
              <a:rPr lang="en-US" sz="1200" b="1" i="1" dirty="0" smtClean="0"/>
              <a:t>Bioessays </a:t>
            </a:r>
            <a:r>
              <a:rPr lang="en-US" sz="1200" b="1" dirty="0" smtClean="0"/>
              <a:t>26: 894-900</a:t>
            </a:r>
            <a:endParaRPr lang="en-US" sz="1200" b="1" dirty="0"/>
          </a:p>
        </p:txBody>
      </p:sp>
      <p:cxnSp>
        <p:nvCxnSpPr>
          <p:cNvPr id="13" name="Straight Arrow Connector 12"/>
          <p:cNvCxnSpPr>
            <a:stCxn id="27" idx="1"/>
            <a:endCxn id="15362" idx="3"/>
          </p:cNvCxnSpPr>
          <p:nvPr/>
        </p:nvCxnSpPr>
        <p:spPr>
          <a:xfrm flipH="1">
            <a:off x="6297121" y="1766084"/>
            <a:ext cx="71327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7" idx="2"/>
            <a:endCxn id="31" idx="0"/>
          </p:cNvCxnSpPr>
          <p:nvPr/>
        </p:nvCxnSpPr>
        <p:spPr>
          <a:xfrm flipH="1">
            <a:off x="6482745" y="2380447"/>
            <a:ext cx="1397726" cy="162584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 descr="http://upload.wikimedia.org/wikipedia/commons/thumb/0/0b/Citric_acid_cycle_with_aconitate_2.svg/1280px-Citric_acid_cycle_with_aconitate_2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90" y="4006291"/>
            <a:ext cx="3257587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 Box 11"/>
          <p:cNvSpPr txBox="1">
            <a:spLocks noChangeArrowheads="1"/>
          </p:cNvSpPr>
          <p:nvPr/>
        </p:nvSpPr>
        <p:spPr bwMode="auto">
          <a:xfrm>
            <a:off x="163020" y="6547859"/>
            <a:ext cx="281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Wikimedia commons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-12700" y="3789817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6521568" y="0"/>
            <a:ext cx="0" cy="378981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171700" y="25400"/>
            <a:ext cx="4125421" cy="3431240"/>
          </a:xfrm>
          <a:prstGeom prst="rect">
            <a:avLst/>
          </a:prstGeom>
          <a:solidFill>
            <a:srgbClr val="FFFF00">
              <a:alpha val="30000"/>
            </a:srgbClr>
          </a:solidFill>
          <a:ln w="50800">
            <a:solidFill>
              <a:srgbClr val="FFC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72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Pictures\P190213_16.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52399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25400" y="2285998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Neal I. Callaghan, Honours Biochemistry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27" name="Picture 2" descr="http://img1.wikia.nocookie.net/__cb20120916004840/powerlisting/images/7/7f/Superoxid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151721"/>
            <a:ext cx="1740141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File:Lipid peroxidation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25400"/>
            <a:ext cx="4125421" cy="348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 Box 11"/>
          <p:cNvSpPr txBox="1">
            <a:spLocks noChangeArrowheads="1"/>
          </p:cNvSpPr>
          <p:nvPr/>
        </p:nvSpPr>
        <p:spPr bwMode="auto">
          <a:xfrm>
            <a:off x="2824710" y="3456640"/>
            <a:ext cx="281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Wikimedia commons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31" name="Picture 2" descr="https://encrypted-tbn1.gstatic.com/images?q=tbn:ANd9GcQWmod8bg9U0hmHq88-QmPvueKBtGHVbxnq182nV6WHWQ-sHKd9c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190" y="4006291"/>
            <a:ext cx="529711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4006968" y="6597091"/>
            <a:ext cx="502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Armstrong JS et al (2004) </a:t>
            </a:r>
            <a:r>
              <a:rPr lang="en-US" sz="1200" b="1" i="1" dirty="0" smtClean="0"/>
              <a:t>Bioessays </a:t>
            </a:r>
            <a:r>
              <a:rPr lang="en-US" sz="1200" b="1" dirty="0" smtClean="0"/>
              <a:t>26: 894-900</a:t>
            </a:r>
            <a:endParaRPr lang="en-US" sz="1200" b="1" dirty="0"/>
          </a:p>
        </p:txBody>
      </p:sp>
      <p:cxnSp>
        <p:nvCxnSpPr>
          <p:cNvPr id="13" name="Straight Arrow Connector 12"/>
          <p:cNvCxnSpPr>
            <a:stCxn id="27" idx="1"/>
            <a:endCxn id="15362" idx="3"/>
          </p:cNvCxnSpPr>
          <p:nvPr/>
        </p:nvCxnSpPr>
        <p:spPr>
          <a:xfrm flipH="1">
            <a:off x="6297121" y="1766084"/>
            <a:ext cx="71327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7" idx="2"/>
            <a:endCxn id="31" idx="0"/>
          </p:cNvCxnSpPr>
          <p:nvPr/>
        </p:nvCxnSpPr>
        <p:spPr>
          <a:xfrm flipH="1">
            <a:off x="6482745" y="2380447"/>
            <a:ext cx="1397726" cy="162584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 descr="http://upload.wikimedia.org/wikipedia/commons/thumb/0/0b/Citric_acid_cycle_with_aconitate_2.svg/1280px-Citric_acid_cycle_with_aconitate_2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90" y="4006291"/>
            <a:ext cx="3257587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 Box 11"/>
          <p:cNvSpPr txBox="1">
            <a:spLocks noChangeArrowheads="1"/>
          </p:cNvSpPr>
          <p:nvPr/>
        </p:nvSpPr>
        <p:spPr bwMode="auto">
          <a:xfrm>
            <a:off x="163020" y="6547859"/>
            <a:ext cx="281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Wikimedia commons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-12700" y="3789817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6521568" y="0"/>
            <a:ext cx="0" cy="378981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171700" y="25400"/>
            <a:ext cx="4125421" cy="3431240"/>
          </a:xfrm>
          <a:prstGeom prst="rect">
            <a:avLst/>
          </a:prstGeom>
          <a:solidFill>
            <a:srgbClr val="FFFF00">
              <a:alpha val="30000"/>
            </a:srgbClr>
          </a:solidFill>
          <a:ln w="50800">
            <a:solidFill>
              <a:srgbClr val="FFC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0" y="2369172"/>
            <a:ext cx="5157453" cy="4486464"/>
            <a:chOff x="761999" y="1981200"/>
            <a:chExt cx="5157453" cy="4486464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1097466" y="6159887"/>
              <a:ext cx="4681912" cy="307777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dirty="0" smtClean="0">
                  <a:effectLst/>
                  <a:latin typeface="+mj-lt"/>
                </a:rPr>
                <a:t>Dieni et al. </a:t>
              </a:r>
              <a:r>
                <a:rPr lang="en-US" sz="1400" b="1" i="1" dirty="0" smtClean="0">
                  <a:effectLst/>
                  <a:latin typeface="+mj-lt"/>
                </a:rPr>
                <a:t>Comp Biochem Physiol Toxicol Pharmacol</a:t>
              </a:r>
              <a:r>
                <a:rPr lang="en-US" sz="1400" b="1" dirty="0" smtClean="0">
                  <a:effectLst/>
                  <a:latin typeface="+mj-lt"/>
                </a:rPr>
                <a:t> in press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61999" y="1981200"/>
              <a:ext cx="5157453" cy="4149326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085075" y="5471242"/>
              <a:ext cx="1280132" cy="523220"/>
            </a:xfrm>
            <a:prstGeom prst="rect">
              <a:avLst/>
            </a:prstGeom>
            <a:solidFill>
              <a:schemeClr val="bg1"/>
            </a:solidFill>
            <a:ln w="635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/>
                <a:t>Control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976483" y="5446037"/>
              <a:ext cx="1280132" cy="523220"/>
            </a:xfrm>
            <a:prstGeom prst="rect">
              <a:avLst/>
            </a:prstGeom>
            <a:solidFill>
              <a:schemeClr val="bg1"/>
            </a:solidFill>
            <a:ln w="635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/>
                <a:t>nZnO</a:t>
              </a:r>
            </a:p>
          </p:txBody>
        </p:sp>
      </p:grpSp>
      <p:pic>
        <p:nvPicPr>
          <p:cNvPr id="21506" name="Picture 2" descr="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120" y="3610528"/>
            <a:ext cx="3888880" cy="2588851"/>
          </a:xfrm>
          <a:prstGeom prst="rect">
            <a:avLst/>
          </a:prstGeom>
          <a:noFill/>
          <a:ln w="635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8001000" y="3886199"/>
            <a:ext cx="457200" cy="685801"/>
          </a:xfrm>
          <a:prstGeom prst="rect">
            <a:avLst/>
          </a:prstGeom>
          <a:solidFill>
            <a:srgbClr val="FFFF00">
              <a:alpha val="30000"/>
            </a:srgbClr>
          </a:solidFill>
          <a:ln w="50800">
            <a:solidFill>
              <a:srgbClr val="FFC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26" y="2655330"/>
            <a:ext cx="4493563" cy="3255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5295900" y="2609163"/>
            <a:ext cx="3702168" cy="830997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Malondialdehyde (MDA) levels remained unchanged</a:t>
            </a:r>
            <a:endParaRPr lang="en-US" sz="1600" b="1" dirty="0"/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5943600" y="6274575"/>
            <a:ext cx="2362200" cy="307777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RND systems</a:t>
            </a:r>
          </a:p>
        </p:txBody>
      </p:sp>
    </p:spTree>
    <p:extLst>
      <p:ext uri="{BB962C8B-B14F-4D97-AF65-F5344CB8AC3E}">
        <p14:creationId xmlns:p14="http://schemas.microsoft.com/office/powerpoint/2010/main" val="276985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783441"/>
              </p:ext>
            </p:extLst>
          </p:nvPr>
        </p:nvGraphicFramePr>
        <p:xfrm>
          <a:off x="571500" y="1600200"/>
          <a:ext cx="8077200" cy="385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  <a:gridCol w="4038600"/>
              </a:tblGrid>
              <a:tr h="66548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chemeClr val="tx1"/>
                          </a:solidFill>
                        </a:rPr>
                        <a:t>G6PDH</a:t>
                      </a:r>
                      <a:endParaRPr lang="en-CA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0000"/>
                          </a:solidFill>
                        </a:rPr>
                        <a:t>~29% decrease</a:t>
                      </a:r>
                      <a:endParaRPr lang="en-CA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48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chemeClr val="tx1"/>
                          </a:solidFill>
                        </a:rPr>
                        <a:t>GR</a:t>
                      </a:r>
                      <a:endParaRPr lang="en-CA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CA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48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chemeClr val="tx1"/>
                          </a:solidFill>
                        </a:rPr>
                        <a:t>Glutathione</a:t>
                      </a:r>
                      <a:endParaRPr lang="en-CA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0000"/>
                          </a:solidFill>
                        </a:rPr>
                        <a:t>~56% increase</a:t>
                      </a:r>
                      <a:endParaRPr lang="en-CA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48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chemeClr val="tx1"/>
                          </a:solidFill>
                        </a:rPr>
                        <a:t>Aconitase</a:t>
                      </a:r>
                      <a:endParaRPr lang="en-CA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FF0000"/>
                          </a:solidFill>
                        </a:rPr>
                        <a:t>~65% decrease</a:t>
                      </a:r>
                      <a:r>
                        <a:rPr lang="en-US" sz="36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3600" b="1" dirty="0" smtClean="0">
                          <a:solidFill>
                            <a:srgbClr val="00B050"/>
                          </a:solidFill>
                        </a:rPr>
                        <a:t>(reactivated by Fe</a:t>
                      </a:r>
                      <a:r>
                        <a:rPr lang="en-US" sz="3600" b="1" baseline="30000" dirty="0" smtClean="0">
                          <a:solidFill>
                            <a:srgbClr val="00B050"/>
                          </a:solidFill>
                        </a:rPr>
                        <a:t>2+</a:t>
                      </a:r>
                      <a:r>
                        <a:rPr lang="en-US" sz="3600" b="1" baseline="0" dirty="0" smtClean="0">
                          <a:solidFill>
                            <a:srgbClr val="00B050"/>
                          </a:solidFill>
                        </a:rPr>
                        <a:t>)</a:t>
                      </a:r>
                      <a:endParaRPr lang="en-CA" sz="36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48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chemeClr val="tx1"/>
                          </a:solidFill>
                        </a:rPr>
                        <a:t>MDA</a:t>
                      </a:r>
                      <a:endParaRPr lang="en-CA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CA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7200" y="5613975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Explanation please…?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368587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Hepatic responses to 1 mg/L nZnO exposure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73369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g1.wikia.nocookie.net/__cb20120916004840/powerlisting/images/7/7f/Superoxi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397" y="4821432"/>
            <a:ext cx="1740141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scienceinschool.org/repository/images/issue13antioxidants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36" y="6050158"/>
            <a:ext cx="1492864" cy="77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5774919" y="542507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Superoxide radical anion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92382" y="6130526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Hydroxyl radical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" name="Picture 2" descr="C:\Users\User\Pictures\P190213_16.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52400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7272337" y="2285999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Neal I. Callaghan, Honours Biochemistry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0" name="Picture 6" descr="http://1.bp.blogspot.com/-OlnUXIHKtDg/Teh5ekJUTjI/AAAAAAAAAD8/UIgoC2JK2PI/s1600/770px-Water-2D-fla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258095"/>
            <a:ext cx="1514600" cy="118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830482" y="5757061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830482" y="6467664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 others…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2" name="Picture 8" descr="http://upload.wikimedia.org/wikipedia/commons/thumb/a/a9/Glutathion.svg/500px-Glutathion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819400"/>
            <a:ext cx="3011082" cy="90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ile:Glutathione disulfide.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18" y="2359672"/>
            <a:ext cx="2978764" cy="154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urved Connector 2"/>
          <p:cNvCxnSpPr>
            <a:stCxn id="6152" idx="2"/>
            <a:endCxn id="6154" idx="2"/>
          </p:cNvCxnSpPr>
          <p:nvPr/>
        </p:nvCxnSpPr>
        <p:spPr>
          <a:xfrm rot="5400000">
            <a:off x="3259492" y="2140956"/>
            <a:ext cx="176159" cy="3351741"/>
          </a:xfrm>
          <a:prstGeom prst="curvedConnector3">
            <a:avLst>
              <a:gd name="adj1" fmla="val 438842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>
            <a:stCxn id="6146" idx="0"/>
            <a:endCxn id="6150" idx="0"/>
          </p:cNvCxnSpPr>
          <p:nvPr/>
        </p:nvCxnSpPr>
        <p:spPr>
          <a:xfrm rot="16200000" flipH="1" flipV="1">
            <a:off x="3082752" y="3410379"/>
            <a:ext cx="436663" cy="3258768"/>
          </a:xfrm>
          <a:prstGeom prst="curvedConnector3">
            <a:avLst>
              <a:gd name="adj1" fmla="val -75619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676900" y="366293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Reduced glutathione (GSH)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126756" y="4104540"/>
            <a:ext cx="15449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Oxidized glutathione (GSSG)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8" name="Curved Connector 7"/>
          <p:cNvCxnSpPr>
            <a:stCxn id="6154" idx="0"/>
            <a:endCxn id="6152" idx="0"/>
          </p:cNvCxnSpPr>
          <p:nvPr/>
        </p:nvCxnSpPr>
        <p:spPr>
          <a:xfrm rot="16200000" flipH="1">
            <a:off x="3117706" y="913666"/>
            <a:ext cx="459728" cy="3351741"/>
          </a:xfrm>
          <a:prstGeom prst="curvedConnector3">
            <a:avLst>
              <a:gd name="adj1" fmla="val -96687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323850" y="121433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NADPH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4184037" y="120649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</a:t>
            </a:r>
            <a:r>
              <a:rPr lang="en-US" sz="1400" b="1" baseline="30000" dirty="0" smtClean="0">
                <a:effectLst/>
                <a:latin typeface="+mj-lt"/>
              </a:rPr>
              <a:t>+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4" name="Curved Connector 13"/>
          <p:cNvCxnSpPr>
            <a:stCxn id="21" idx="2"/>
            <a:endCxn id="22" idx="2"/>
          </p:cNvCxnSpPr>
          <p:nvPr/>
        </p:nvCxnSpPr>
        <p:spPr>
          <a:xfrm rot="5400000" flipH="1" flipV="1">
            <a:off x="3428152" y="-411901"/>
            <a:ext cx="7838" cy="3860187"/>
          </a:xfrm>
          <a:prstGeom prst="curvedConnector3">
            <a:avLst>
              <a:gd name="adj1" fmla="val -5022991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2169443" y="152508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Glutathione reductase (GR)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4184037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G6P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323850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6PG</a:t>
            </a:r>
            <a:r>
              <a:rPr lang="en-US" sz="1400" b="1" dirty="0" smtClean="0">
                <a:effectLst/>
                <a:latin typeface="+mj-lt"/>
                <a:sym typeface="Symbol"/>
              </a:rPr>
              <a:t>L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1" name="Curved Connector 10"/>
          <p:cNvCxnSpPr>
            <a:stCxn id="23" idx="2"/>
            <a:endCxn id="24" idx="2"/>
          </p:cNvCxnSpPr>
          <p:nvPr/>
        </p:nvCxnSpPr>
        <p:spPr>
          <a:xfrm rot="5400000">
            <a:off x="3432072" y="-1469916"/>
            <a:ext cx="12700" cy="3860187"/>
          </a:xfrm>
          <a:prstGeom prst="curvedConnector3">
            <a:avLst>
              <a:gd name="adj1" fmla="val 270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22" idx="0"/>
            <a:endCxn id="21" idx="0"/>
          </p:cNvCxnSpPr>
          <p:nvPr/>
        </p:nvCxnSpPr>
        <p:spPr>
          <a:xfrm rot="16200000" flipH="1" flipV="1">
            <a:off x="3428153" y="-719678"/>
            <a:ext cx="7838" cy="3860187"/>
          </a:xfrm>
          <a:prstGeom prst="curvedConnector3">
            <a:avLst>
              <a:gd name="adj1" fmla="val -5022965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2260294" y="154117"/>
            <a:ext cx="23562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Glucose-6-phosphate dehydrogenase (G6PDH)</a:t>
            </a:r>
            <a:endParaRPr lang="en-US" sz="1400" b="1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2736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g1.wikia.nocookie.net/__cb20120916004840/powerlisting/images/7/7f/Superoxi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397" y="4821432"/>
            <a:ext cx="1740141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scienceinschool.org/repository/images/issue13antioxidants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36" y="6050158"/>
            <a:ext cx="1492864" cy="77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5774919" y="542507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Superoxide radical anion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92382" y="6130526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Hydroxyl radical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" name="Picture 2" descr="C:\Users\User\Pictures\P190213_16.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52400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7272337" y="2285999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Neal I. Callaghan, Honours Biochemistry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0" name="Picture 6" descr="http://1.bp.blogspot.com/-OlnUXIHKtDg/Teh5ekJUTjI/AAAAAAAAAD8/UIgoC2JK2PI/s1600/770px-Water-2D-fla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258095"/>
            <a:ext cx="1514600" cy="118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830482" y="5757061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830482" y="6467664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 others…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2" name="Picture 8" descr="http://upload.wikimedia.org/wikipedia/commons/thumb/a/a9/Glutathion.svg/500px-Glutathion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819400"/>
            <a:ext cx="3011082" cy="90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ile:Glutathione disulfide.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18" y="2359672"/>
            <a:ext cx="2978764" cy="154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urved Connector 2"/>
          <p:cNvCxnSpPr>
            <a:stCxn id="6152" idx="2"/>
            <a:endCxn id="6154" idx="2"/>
          </p:cNvCxnSpPr>
          <p:nvPr/>
        </p:nvCxnSpPr>
        <p:spPr>
          <a:xfrm rot="5400000">
            <a:off x="3259492" y="2140956"/>
            <a:ext cx="176159" cy="3351741"/>
          </a:xfrm>
          <a:prstGeom prst="curvedConnector3">
            <a:avLst>
              <a:gd name="adj1" fmla="val 438842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>
            <a:stCxn id="6146" idx="0"/>
            <a:endCxn id="6150" idx="0"/>
          </p:cNvCxnSpPr>
          <p:nvPr/>
        </p:nvCxnSpPr>
        <p:spPr>
          <a:xfrm rot="16200000" flipH="1" flipV="1">
            <a:off x="3082752" y="3410379"/>
            <a:ext cx="436663" cy="3258768"/>
          </a:xfrm>
          <a:prstGeom prst="curvedConnector3">
            <a:avLst>
              <a:gd name="adj1" fmla="val -75619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676900" y="366293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Reduced glutathione (GSH)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126756" y="4104540"/>
            <a:ext cx="15449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Oxidized glutathione (GSSG)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8" name="Curved Connector 7"/>
          <p:cNvCxnSpPr>
            <a:stCxn id="6154" idx="0"/>
            <a:endCxn id="6152" idx="0"/>
          </p:cNvCxnSpPr>
          <p:nvPr/>
        </p:nvCxnSpPr>
        <p:spPr>
          <a:xfrm rot="16200000" flipH="1">
            <a:off x="3117706" y="913666"/>
            <a:ext cx="459728" cy="3351741"/>
          </a:xfrm>
          <a:prstGeom prst="curvedConnector3">
            <a:avLst>
              <a:gd name="adj1" fmla="val -96687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323850" y="121433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NADPH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4184037" y="120649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</a:t>
            </a:r>
            <a:r>
              <a:rPr lang="en-US" sz="1400" b="1" baseline="30000" dirty="0" smtClean="0">
                <a:effectLst/>
                <a:latin typeface="+mj-lt"/>
              </a:rPr>
              <a:t>+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4" name="Curved Connector 13"/>
          <p:cNvCxnSpPr>
            <a:stCxn id="21" idx="2"/>
            <a:endCxn id="22" idx="2"/>
          </p:cNvCxnSpPr>
          <p:nvPr/>
        </p:nvCxnSpPr>
        <p:spPr>
          <a:xfrm rot="5400000" flipH="1" flipV="1">
            <a:off x="3428152" y="-411901"/>
            <a:ext cx="7838" cy="3860187"/>
          </a:xfrm>
          <a:prstGeom prst="curvedConnector3">
            <a:avLst>
              <a:gd name="adj1" fmla="val -5022991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2169443" y="152508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Glutathione reductase (GR)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4184037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G6P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323850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6PG</a:t>
            </a:r>
            <a:r>
              <a:rPr lang="en-US" sz="1400" b="1" dirty="0" smtClean="0">
                <a:effectLst/>
                <a:latin typeface="+mj-lt"/>
                <a:sym typeface="Symbol"/>
              </a:rPr>
              <a:t>L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1" name="Curved Connector 10"/>
          <p:cNvCxnSpPr>
            <a:stCxn id="23" idx="2"/>
            <a:endCxn id="24" idx="2"/>
          </p:cNvCxnSpPr>
          <p:nvPr/>
        </p:nvCxnSpPr>
        <p:spPr>
          <a:xfrm rot="5400000">
            <a:off x="3432072" y="-1469916"/>
            <a:ext cx="12700" cy="3860187"/>
          </a:xfrm>
          <a:prstGeom prst="curvedConnector3">
            <a:avLst>
              <a:gd name="adj1" fmla="val 270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22" idx="0"/>
            <a:endCxn id="21" idx="0"/>
          </p:cNvCxnSpPr>
          <p:nvPr/>
        </p:nvCxnSpPr>
        <p:spPr>
          <a:xfrm rot="16200000" flipH="1" flipV="1">
            <a:off x="3428153" y="-719678"/>
            <a:ext cx="7838" cy="3860187"/>
          </a:xfrm>
          <a:prstGeom prst="curvedConnector3">
            <a:avLst>
              <a:gd name="adj1" fmla="val -5022965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2260294" y="154117"/>
            <a:ext cx="23562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Glucose-6-phosphate dehydrogenase (G6PDH)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3" name="Curved Connector 12"/>
          <p:cNvCxnSpPr>
            <a:stCxn id="4" idx="1"/>
            <a:endCxn id="30" idx="3"/>
          </p:cNvCxnSpPr>
          <p:nvPr/>
        </p:nvCxnSpPr>
        <p:spPr>
          <a:xfrm rot="10800000">
            <a:off x="4616549" y="415728"/>
            <a:ext cx="1158370" cy="5163237"/>
          </a:xfrm>
          <a:prstGeom prst="curvedConnector3">
            <a:avLst>
              <a:gd name="adj1" fmla="val -103492"/>
            </a:avLst>
          </a:prstGeom>
          <a:ln w="254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>
            <a:stCxn id="6148" idx="3"/>
            <a:endCxn id="30" idx="3"/>
          </p:cNvCxnSpPr>
          <p:nvPr/>
        </p:nvCxnSpPr>
        <p:spPr>
          <a:xfrm flipH="1" flipV="1">
            <a:off x="4616549" y="415727"/>
            <a:ext cx="1060351" cy="6022576"/>
          </a:xfrm>
          <a:prstGeom prst="curvedConnector3">
            <a:avLst>
              <a:gd name="adj1" fmla="val -162890"/>
            </a:avLst>
          </a:prstGeom>
          <a:ln w="254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616549" y="154117"/>
            <a:ext cx="0" cy="52322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250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g1.wikia.nocookie.net/__cb20120916004840/powerlisting/images/7/7f/Superoxi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397" y="4821432"/>
            <a:ext cx="1740141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scienceinschool.org/repository/images/issue13antioxidants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36" y="6050158"/>
            <a:ext cx="1492864" cy="77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5774919" y="542507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Superoxide radical anion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92382" y="6130526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Hydroxyl radical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" name="Picture 2" descr="C:\Users\User\Pictures\P190213_16.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52400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7272337" y="2285999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Neal I. Callaghan, Honours Biochemistry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0" name="Picture 6" descr="http://1.bp.blogspot.com/-OlnUXIHKtDg/Teh5ekJUTjI/AAAAAAAAAD8/UIgoC2JK2PI/s1600/770px-Water-2D-fla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258095"/>
            <a:ext cx="1514600" cy="118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830482" y="5757061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830482" y="6467664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 others…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2" name="Picture 8" descr="http://upload.wikimedia.org/wikipedia/commons/thumb/a/a9/Glutathion.svg/500px-Glutathion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819400"/>
            <a:ext cx="3011082" cy="90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ile:Glutathione disulfide.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18" y="2359672"/>
            <a:ext cx="2978764" cy="154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urved Connector 2"/>
          <p:cNvCxnSpPr>
            <a:stCxn id="6152" idx="2"/>
            <a:endCxn id="6154" idx="2"/>
          </p:cNvCxnSpPr>
          <p:nvPr/>
        </p:nvCxnSpPr>
        <p:spPr>
          <a:xfrm rot="5400000">
            <a:off x="3259492" y="2140956"/>
            <a:ext cx="176159" cy="3351741"/>
          </a:xfrm>
          <a:prstGeom prst="curvedConnector3">
            <a:avLst>
              <a:gd name="adj1" fmla="val 438842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>
            <a:stCxn id="6146" idx="0"/>
            <a:endCxn id="6150" idx="0"/>
          </p:cNvCxnSpPr>
          <p:nvPr/>
        </p:nvCxnSpPr>
        <p:spPr>
          <a:xfrm rot="16200000" flipH="1" flipV="1">
            <a:off x="3082752" y="3410379"/>
            <a:ext cx="436663" cy="3258768"/>
          </a:xfrm>
          <a:prstGeom prst="curvedConnector3">
            <a:avLst>
              <a:gd name="adj1" fmla="val -75619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676900" y="366293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Reduced glutathione (GSH)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126756" y="4104540"/>
            <a:ext cx="15449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Oxidized glutathione (GSSG)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8" name="Curved Connector 7"/>
          <p:cNvCxnSpPr>
            <a:stCxn id="6154" idx="0"/>
            <a:endCxn id="6152" idx="0"/>
          </p:cNvCxnSpPr>
          <p:nvPr/>
        </p:nvCxnSpPr>
        <p:spPr>
          <a:xfrm rot="16200000" flipH="1">
            <a:off x="3117706" y="913666"/>
            <a:ext cx="459728" cy="3351741"/>
          </a:xfrm>
          <a:prstGeom prst="curvedConnector3">
            <a:avLst>
              <a:gd name="adj1" fmla="val -96687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323850" y="121433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NADPH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4184037" y="120649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</a:t>
            </a:r>
            <a:r>
              <a:rPr lang="en-US" sz="1400" b="1" baseline="30000" dirty="0" smtClean="0">
                <a:effectLst/>
                <a:latin typeface="+mj-lt"/>
              </a:rPr>
              <a:t>+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4" name="Curved Connector 13"/>
          <p:cNvCxnSpPr>
            <a:stCxn id="21" idx="2"/>
            <a:endCxn id="22" idx="2"/>
          </p:cNvCxnSpPr>
          <p:nvPr/>
        </p:nvCxnSpPr>
        <p:spPr>
          <a:xfrm rot="5400000" flipH="1" flipV="1">
            <a:off x="3428152" y="-411901"/>
            <a:ext cx="7838" cy="3860187"/>
          </a:xfrm>
          <a:prstGeom prst="curvedConnector3">
            <a:avLst>
              <a:gd name="adj1" fmla="val -5022991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2169443" y="152508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Glutathione reductase (GR)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4184037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G6P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323850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6PG</a:t>
            </a:r>
            <a:r>
              <a:rPr lang="en-US" sz="1400" b="1" dirty="0" smtClean="0">
                <a:effectLst/>
                <a:latin typeface="+mj-lt"/>
                <a:sym typeface="Symbol"/>
              </a:rPr>
              <a:t>L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1" name="Curved Connector 10"/>
          <p:cNvCxnSpPr>
            <a:stCxn id="23" idx="2"/>
            <a:endCxn id="24" idx="2"/>
          </p:cNvCxnSpPr>
          <p:nvPr/>
        </p:nvCxnSpPr>
        <p:spPr>
          <a:xfrm rot="5400000">
            <a:off x="3432072" y="-1469916"/>
            <a:ext cx="12700" cy="3860187"/>
          </a:xfrm>
          <a:prstGeom prst="curvedConnector3">
            <a:avLst>
              <a:gd name="adj1" fmla="val 270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22" idx="0"/>
            <a:endCxn id="21" idx="0"/>
          </p:cNvCxnSpPr>
          <p:nvPr/>
        </p:nvCxnSpPr>
        <p:spPr>
          <a:xfrm rot="16200000" flipH="1" flipV="1">
            <a:off x="3428153" y="-719678"/>
            <a:ext cx="7838" cy="3860187"/>
          </a:xfrm>
          <a:prstGeom prst="curvedConnector3">
            <a:avLst>
              <a:gd name="adj1" fmla="val -5022965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2260294" y="154117"/>
            <a:ext cx="23562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Glucose-6-phosphate dehydrogenase (G6PDH)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3" name="Curved Connector 12"/>
          <p:cNvCxnSpPr>
            <a:stCxn id="4" idx="1"/>
            <a:endCxn id="30" idx="3"/>
          </p:cNvCxnSpPr>
          <p:nvPr/>
        </p:nvCxnSpPr>
        <p:spPr>
          <a:xfrm rot="10800000">
            <a:off x="4616549" y="415728"/>
            <a:ext cx="1158370" cy="5163237"/>
          </a:xfrm>
          <a:prstGeom prst="curvedConnector3">
            <a:avLst>
              <a:gd name="adj1" fmla="val -103492"/>
            </a:avLst>
          </a:prstGeom>
          <a:ln w="254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>
            <a:stCxn id="6148" idx="3"/>
            <a:endCxn id="30" idx="3"/>
          </p:cNvCxnSpPr>
          <p:nvPr/>
        </p:nvCxnSpPr>
        <p:spPr>
          <a:xfrm flipH="1" flipV="1">
            <a:off x="4616549" y="415727"/>
            <a:ext cx="1060351" cy="6022576"/>
          </a:xfrm>
          <a:prstGeom prst="curvedConnector3">
            <a:avLst>
              <a:gd name="adj1" fmla="val -162890"/>
            </a:avLst>
          </a:prstGeom>
          <a:ln w="254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616549" y="154117"/>
            <a:ext cx="0" cy="52322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057422" y="42337"/>
            <a:ext cx="76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X</a:t>
            </a:r>
            <a:endParaRPr lang="en-CA" sz="44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20977" y="975664"/>
            <a:ext cx="76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X</a:t>
            </a:r>
            <a:endParaRPr lang="en-CA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16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g1.wikia.nocookie.net/__cb20120916004840/powerlisting/images/7/7f/Superoxi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397" y="4821432"/>
            <a:ext cx="1740141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scienceinschool.org/repository/images/issue13antioxidants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36" y="6050158"/>
            <a:ext cx="1492864" cy="77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5774919" y="542507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Superoxide radical anion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792382" y="6130526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Hydroxyl radical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" name="Picture 2" descr="C:\Users\User\Pictures\P190213_16.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52400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7272337" y="2285999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Neal I. Callaghan, Honours Biochemistry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0" name="Picture 6" descr="http://1.bp.blogspot.com/-OlnUXIHKtDg/Teh5ekJUTjI/AAAAAAAAAD8/UIgoC2JK2PI/s1600/770px-Water-2D-fla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258095"/>
            <a:ext cx="1514600" cy="118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830482" y="5757061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830482" y="6467664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OR… others…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6152" name="Picture 8" descr="http://upload.wikimedia.org/wikipedia/commons/thumb/a/a9/Glutathion.svg/500px-Glutathion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819400"/>
            <a:ext cx="3011082" cy="90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File:Glutathione disulfide.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18" y="2359672"/>
            <a:ext cx="2978764" cy="154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urved Connector 2"/>
          <p:cNvCxnSpPr>
            <a:stCxn id="6152" idx="2"/>
            <a:endCxn id="6154" idx="2"/>
          </p:cNvCxnSpPr>
          <p:nvPr/>
        </p:nvCxnSpPr>
        <p:spPr>
          <a:xfrm rot="5400000">
            <a:off x="3259492" y="2140956"/>
            <a:ext cx="176159" cy="3351741"/>
          </a:xfrm>
          <a:prstGeom prst="curvedConnector3">
            <a:avLst>
              <a:gd name="adj1" fmla="val 438842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>
            <a:stCxn id="6146" idx="0"/>
            <a:endCxn id="6150" idx="0"/>
          </p:cNvCxnSpPr>
          <p:nvPr/>
        </p:nvCxnSpPr>
        <p:spPr>
          <a:xfrm rot="16200000" flipH="1" flipV="1">
            <a:off x="3082752" y="3410379"/>
            <a:ext cx="436663" cy="3258768"/>
          </a:xfrm>
          <a:prstGeom prst="curvedConnector3">
            <a:avLst>
              <a:gd name="adj1" fmla="val -75619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676900" y="366293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Reduced glutathione (GSH)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126756" y="4104540"/>
            <a:ext cx="15449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Oxidized glutathione (GSSG)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8" name="Curved Connector 7"/>
          <p:cNvCxnSpPr>
            <a:stCxn id="6154" idx="0"/>
            <a:endCxn id="6152" idx="0"/>
          </p:cNvCxnSpPr>
          <p:nvPr/>
        </p:nvCxnSpPr>
        <p:spPr>
          <a:xfrm rot="16200000" flipH="1">
            <a:off x="3117706" y="913666"/>
            <a:ext cx="459728" cy="3351741"/>
          </a:xfrm>
          <a:prstGeom prst="curvedConnector3">
            <a:avLst>
              <a:gd name="adj1" fmla="val -96687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323850" y="121433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NADPH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4184037" y="1206497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NADP</a:t>
            </a:r>
            <a:r>
              <a:rPr lang="en-US" sz="1400" b="1" baseline="30000" dirty="0" smtClean="0">
                <a:effectLst/>
                <a:latin typeface="+mj-lt"/>
              </a:rPr>
              <a:t>+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4" name="Curved Connector 13"/>
          <p:cNvCxnSpPr>
            <a:stCxn id="21" idx="2"/>
            <a:endCxn id="22" idx="2"/>
          </p:cNvCxnSpPr>
          <p:nvPr/>
        </p:nvCxnSpPr>
        <p:spPr>
          <a:xfrm rot="5400000" flipH="1" flipV="1">
            <a:off x="3428152" y="-411901"/>
            <a:ext cx="7838" cy="3860187"/>
          </a:xfrm>
          <a:prstGeom prst="curvedConnector3">
            <a:avLst>
              <a:gd name="adj1" fmla="val -5022991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2169443" y="1525085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Glutathione reductase (GR)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4184037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G6P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323850" y="152400"/>
            <a:ext cx="23562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6PG</a:t>
            </a:r>
            <a:r>
              <a:rPr lang="en-US" sz="1400" b="1" dirty="0" smtClean="0">
                <a:effectLst/>
                <a:latin typeface="+mj-lt"/>
                <a:sym typeface="Symbol"/>
              </a:rPr>
              <a:t>L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1" name="Curved Connector 10"/>
          <p:cNvCxnSpPr>
            <a:stCxn id="23" idx="2"/>
            <a:endCxn id="24" idx="2"/>
          </p:cNvCxnSpPr>
          <p:nvPr/>
        </p:nvCxnSpPr>
        <p:spPr>
          <a:xfrm rot="5400000">
            <a:off x="3432072" y="-1469916"/>
            <a:ext cx="12700" cy="3860187"/>
          </a:xfrm>
          <a:prstGeom prst="curvedConnector3">
            <a:avLst>
              <a:gd name="adj1" fmla="val 270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22" idx="0"/>
            <a:endCxn id="21" idx="0"/>
          </p:cNvCxnSpPr>
          <p:nvPr/>
        </p:nvCxnSpPr>
        <p:spPr>
          <a:xfrm rot="16200000" flipH="1" flipV="1">
            <a:off x="3428153" y="-719678"/>
            <a:ext cx="7838" cy="3860187"/>
          </a:xfrm>
          <a:prstGeom prst="curvedConnector3">
            <a:avLst>
              <a:gd name="adj1" fmla="val -5022965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2260294" y="154117"/>
            <a:ext cx="23562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Glucose-6-phosphate dehydrogenase (G6PDH)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13" name="Curved Connector 12"/>
          <p:cNvCxnSpPr>
            <a:stCxn id="4" idx="1"/>
            <a:endCxn id="30" idx="3"/>
          </p:cNvCxnSpPr>
          <p:nvPr/>
        </p:nvCxnSpPr>
        <p:spPr>
          <a:xfrm rot="10800000">
            <a:off x="4616549" y="415728"/>
            <a:ext cx="1158370" cy="5163237"/>
          </a:xfrm>
          <a:prstGeom prst="curvedConnector3">
            <a:avLst>
              <a:gd name="adj1" fmla="val -103492"/>
            </a:avLst>
          </a:prstGeom>
          <a:ln w="254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>
            <a:stCxn id="6148" idx="3"/>
            <a:endCxn id="30" idx="3"/>
          </p:cNvCxnSpPr>
          <p:nvPr/>
        </p:nvCxnSpPr>
        <p:spPr>
          <a:xfrm flipH="1" flipV="1">
            <a:off x="4616549" y="415727"/>
            <a:ext cx="1060351" cy="6022576"/>
          </a:xfrm>
          <a:prstGeom prst="curvedConnector3">
            <a:avLst>
              <a:gd name="adj1" fmla="val -162890"/>
            </a:avLst>
          </a:prstGeom>
          <a:ln w="254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616549" y="154117"/>
            <a:ext cx="0" cy="52322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057422" y="42337"/>
            <a:ext cx="76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X</a:t>
            </a:r>
            <a:endParaRPr lang="en-CA" sz="44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20977" y="975664"/>
            <a:ext cx="76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X</a:t>
            </a:r>
            <a:endParaRPr lang="en-CA" sz="44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-2" y="1569860"/>
            <a:ext cx="2057402" cy="58477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No activity change, but deficient NADPH</a:t>
            </a:r>
            <a:endParaRPr lang="en-US" sz="1100" b="1" dirty="0"/>
          </a:p>
        </p:txBody>
      </p:sp>
      <p:cxnSp>
        <p:nvCxnSpPr>
          <p:cNvPr id="18" name="Straight Arrow Connector 17"/>
          <p:cNvCxnSpPr>
            <a:stCxn id="33" idx="3"/>
            <a:endCxn id="28" idx="2"/>
          </p:cNvCxnSpPr>
          <p:nvPr/>
        </p:nvCxnSpPr>
        <p:spPr>
          <a:xfrm flipV="1">
            <a:off x="2057400" y="1832862"/>
            <a:ext cx="1290171" cy="2938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508271" y="4263101"/>
            <a:ext cx="3011082" cy="58477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Increased </a:t>
            </a:r>
            <a:r>
              <a:rPr lang="en-US" sz="1600" b="1" i="1" dirty="0" smtClean="0"/>
              <a:t>de novo</a:t>
            </a:r>
            <a:r>
              <a:rPr lang="en-US" sz="1600" b="1" dirty="0" smtClean="0"/>
              <a:t> biosynthesis bringing total levels up</a:t>
            </a:r>
            <a:endParaRPr lang="en-US" sz="1100" b="1" dirty="0"/>
          </a:p>
        </p:txBody>
      </p:sp>
      <p:cxnSp>
        <p:nvCxnSpPr>
          <p:cNvPr id="40" name="Straight Arrow Connector 39"/>
          <p:cNvCxnSpPr>
            <a:stCxn id="35" idx="0"/>
            <a:endCxn id="6152" idx="2"/>
          </p:cNvCxnSpPr>
          <p:nvPr/>
        </p:nvCxnSpPr>
        <p:spPr>
          <a:xfrm flipV="1">
            <a:off x="5013812" y="3728747"/>
            <a:ext cx="9629" cy="53435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83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Pictures\P190213_16.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52399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25400" y="2285998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Neal I. Callaghan, Honours Biochemistry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27" name="Picture 2" descr="http://img1.wikia.nocookie.net/__cb20120916004840/powerlisting/images/7/7f/Superoxid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151721"/>
            <a:ext cx="1740141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File:Lipid peroxidation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25400"/>
            <a:ext cx="4125421" cy="348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 Box 11"/>
          <p:cNvSpPr txBox="1">
            <a:spLocks noChangeArrowheads="1"/>
          </p:cNvSpPr>
          <p:nvPr/>
        </p:nvSpPr>
        <p:spPr bwMode="auto">
          <a:xfrm>
            <a:off x="2824710" y="3456640"/>
            <a:ext cx="281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Wikimedia commons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31" name="Picture 2" descr="https://encrypted-tbn1.gstatic.com/images?q=tbn:ANd9GcQWmod8bg9U0hmHq88-QmPvueKBtGHVbxnq182nV6WHWQ-sHKd9c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190" y="4006291"/>
            <a:ext cx="529711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4006968" y="6597091"/>
            <a:ext cx="502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Armstrong JS et al (2004) </a:t>
            </a:r>
            <a:r>
              <a:rPr lang="en-US" sz="1200" b="1" i="1" dirty="0" smtClean="0"/>
              <a:t>Bioessays </a:t>
            </a:r>
            <a:r>
              <a:rPr lang="en-US" sz="1200" b="1" dirty="0" smtClean="0"/>
              <a:t>26: 894-900</a:t>
            </a:r>
            <a:endParaRPr lang="en-US" sz="1200" b="1" dirty="0"/>
          </a:p>
        </p:txBody>
      </p:sp>
      <p:cxnSp>
        <p:nvCxnSpPr>
          <p:cNvPr id="13" name="Straight Arrow Connector 12"/>
          <p:cNvCxnSpPr>
            <a:stCxn id="27" idx="1"/>
            <a:endCxn id="15362" idx="3"/>
          </p:cNvCxnSpPr>
          <p:nvPr/>
        </p:nvCxnSpPr>
        <p:spPr>
          <a:xfrm flipH="1">
            <a:off x="6297121" y="1766084"/>
            <a:ext cx="71327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7" idx="2"/>
            <a:endCxn id="31" idx="0"/>
          </p:cNvCxnSpPr>
          <p:nvPr/>
        </p:nvCxnSpPr>
        <p:spPr>
          <a:xfrm flipH="1">
            <a:off x="6482745" y="2380447"/>
            <a:ext cx="1397726" cy="162584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 descr="http://upload.wikimedia.org/wikipedia/commons/thumb/0/0b/Citric_acid_cycle_with_aconitate_2.svg/1280px-Citric_acid_cycle_with_aconitate_2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90" y="4006291"/>
            <a:ext cx="3257587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 Box 11"/>
          <p:cNvSpPr txBox="1">
            <a:spLocks noChangeArrowheads="1"/>
          </p:cNvSpPr>
          <p:nvPr/>
        </p:nvSpPr>
        <p:spPr bwMode="auto">
          <a:xfrm>
            <a:off x="163020" y="6547859"/>
            <a:ext cx="281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Wikimedia commons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-12700" y="3789817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6521568" y="0"/>
            <a:ext cx="0" cy="378981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39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Pictures\P190213_16.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52399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25400" y="2285998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Neal I. Callaghan, Honours Biochemistry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27" name="Picture 2" descr="http://img1.wikia.nocookie.net/__cb20120916004840/powerlisting/images/7/7f/Superoxid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151721"/>
            <a:ext cx="1740141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File:Lipid peroxidation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25400"/>
            <a:ext cx="4125421" cy="348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 Box 11"/>
          <p:cNvSpPr txBox="1">
            <a:spLocks noChangeArrowheads="1"/>
          </p:cNvSpPr>
          <p:nvPr/>
        </p:nvSpPr>
        <p:spPr bwMode="auto">
          <a:xfrm>
            <a:off x="2824710" y="3456640"/>
            <a:ext cx="281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Wikimedia commons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31" name="Picture 2" descr="https://encrypted-tbn1.gstatic.com/images?q=tbn:ANd9GcQWmod8bg9U0hmHq88-QmPvueKBtGHVbxnq182nV6WHWQ-sHKd9c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190" y="4006291"/>
            <a:ext cx="529711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4006968" y="6597091"/>
            <a:ext cx="502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Armstrong JS et al (2004) </a:t>
            </a:r>
            <a:r>
              <a:rPr lang="en-US" sz="1200" b="1" i="1" dirty="0" smtClean="0"/>
              <a:t>Bioessays </a:t>
            </a:r>
            <a:r>
              <a:rPr lang="en-US" sz="1200" b="1" dirty="0" smtClean="0"/>
              <a:t>26: 894-900</a:t>
            </a:r>
            <a:endParaRPr lang="en-US" sz="1200" b="1" dirty="0"/>
          </a:p>
        </p:txBody>
      </p:sp>
      <p:cxnSp>
        <p:nvCxnSpPr>
          <p:cNvPr id="13" name="Straight Arrow Connector 12"/>
          <p:cNvCxnSpPr>
            <a:stCxn id="27" idx="1"/>
            <a:endCxn id="15362" idx="3"/>
          </p:cNvCxnSpPr>
          <p:nvPr/>
        </p:nvCxnSpPr>
        <p:spPr>
          <a:xfrm flipH="1">
            <a:off x="6297121" y="1766084"/>
            <a:ext cx="71327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7" idx="2"/>
            <a:endCxn id="31" idx="0"/>
          </p:cNvCxnSpPr>
          <p:nvPr/>
        </p:nvCxnSpPr>
        <p:spPr>
          <a:xfrm flipH="1">
            <a:off x="6482745" y="2380447"/>
            <a:ext cx="1397726" cy="162584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 descr="http://upload.wikimedia.org/wikipedia/commons/thumb/0/0b/Citric_acid_cycle_with_aconitate_2.svg/1280px-Citric_acid_cycle_with_aconitate_2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90" y="4006291"/>
            <a:ext cx="3257587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 Box 11"/>
          <p:cNvSpPr txBox="1">
            <a:spLocks noChangeArrowheads="1"/>
          </p:cNvSpPr>
          <p:nvPr/>
        </p:nvSpPr>
        <p:spPr bwMode="auto">
          <a:xfrm>
            <a:off x="163020" y="6547859"/>
            <a:ext cx="281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Wikimedia commons</a:t>
            </a:r>
            <a:endParaRPr lang="en-US" sz="1400" b="1" dirty="0">
              <a:effectLst/>
              <a:latin typeface="+mj-lt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-12700" y="3789817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6521568" y="0"/>
            <a:ext cx="0" cy="378981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92150" y="4701526"/>
            <a:ext cx="2959100" cy="1200329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Aconitase activity </a:t>
            </a:r>
            <a:r>
              <a:rPr lang="en-US" sz="2400" b="1" dirty="0" smtClean="0">
                <a:solidFill>
                  <a:srgbClr val="FF0000"/>
                </a:solidFill>
              </a:rPr>
              <a:t>decreased</a:t>
            </a:r>
            <a:r>
              <a:rPr lang="en-US" sz="2400" b="1" dirty="0" smtClean="0"/>
              <a:t> with nZnO exposure (~65%)</a:t>
            </a:r>
            <a:endParaRPr lang="en-US" sz="1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943600" y="152399"/>
            <a:ext cx="2959100" cy="830997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MDA levels remained unchanged (?)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48511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1229" y="1207529"/>
            <a:ext cx="23622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vivo</a:t>
            </a:r>
            <a:r>
              <a:rPr lang="en-US" sz="2400" dirty="0" smtClean="0"/>
              <a:t> exposure</a:t>
            </a:r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638800" y="1207528"/>
            <a:ext cx="2362200" cy="830997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vitro</a:t>
            </a:r>
            <a:r>
              <a:rPr lang="en-US" sz="2400" dirty="0" smtClean="0"/>
              <a:t> “exposure”</a:t>
            </a:r>
            <a:endParaRPr lang="en-US" sz="2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06829" y="2468819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Live physiological/systemic </a:t>
            </a:r>
          </a:p>
          <a:p>
            <a:pPr algn="ctr"/>
            <a:r>
              <a:rPr lang="en-US" dirty="0" smtClean="0"/>
              <a:t>(e.g. cardiorespiratory physiology)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38400" y="2468818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Postmortem biochemical assays</a:t>
            </a:r>
          </a:p>
          <a:p>
            <a:pPr algn="ctr"/>
            <a:r>
              <a:rPr lang="en-US" dirty="0" smtClean="0"/>
              <a:t>(e.g. antioxidant enzymes, damage markers)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2468821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Complex media</a:t>
            </a:r>
          </a:p>
          <a:p>
            <a:pPr algn="ctr"/>
            <a:r>
              <a:rPr lang="en-US" dirty="0" smtClean="0"/>
              <a:t>(e.g. pooled rat blood plasma)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010400" y="2468817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Simplified conditions</a:t>
            </a:r>
          </a:p>
          <a:p>
            <a:pPr algn="ctr"/>
            <a:r>
              <a:rPr lang="en-US" dirty="0" smtClean="0"/>
              <a:t>(e.g. BSA solution)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228600"/>
            <a:ext cx="25908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Nanotoxin?</a:t>
            </a:r>
            <a:endParaRPr lang="en-US" sz="2400" dirty="0"/>
          </a:p>
        </p:txBody>
      </p:sp>
      <p:cxnSp>
        <p:nvCxnSpPr>
          <p:cNvPr id="12" name="Elbow Connector 11"/>
          <p:cNvCxnSpPr>
            <a:stCxn id="6" idx="0"/>
            <a:endCxn id="4" idx="2"/>
          </p:cNvCxnSpPr>
          <p:nvPr/>
        </p:nvCxnSpPr>
        <p:spPr>
          <a:xfrm rot="5400000" flipH="1" flipV="1">
            <a:off x="1311967" y="1478457"/>
            <a:ext cx="799625" cy="11811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7" idx="0"/>
            <a:endCxn id="4" idx="2"/>
          </p:cNvCxnSpPr>
          <p:nvPr/>
        </p:nvCxnSpPr>
        <p:spPr>
          <a:xfrm rot="16200000" flipV="1">
            <a:off x="2427753" y="1543770"/>
            <a:ext cx="799624" cy="10504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8" idx="0"/>
            <a:endCxn id="5" idx="2"/>
          </p:cNvCxnSpPr>
          <p:nvPr/>
        </p:nvCxnSpPr>
        <p:spPr>
          <a:xfrm rot="5400000" flipH="1" flipV="1">
            <a:off x="6052302" y="1701223"/>
            <a:ext cx="430296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9" idx="0"/>
            <a:endCxn id="5" idx="2"/>
          </p:cNvCxnSpPr>
          <p:nvPr/>
        </p:nvCxnSpPr>
        <p:spPr>
          <a:xfrm rot="16200000" flipV="1">
            <a:off x="7157204" y="1701221"/>
            <a:ext cx="430292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4" idx="0"/>
            <a:endCxn id="10" idx="2"/>
          </p:cNvCxnSpPr>
          <p:nvPr/>
        </p:nvCxnSpPr>
        <p:spPr>
          <a:xfrm rot="5400000" flipH="1" flipV="1">
            <a:off x="3178532" y="-185938"/>
            <a:ext cx="517264" cy="22696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5" idx="0"/>
            <a:endCxn id="10" idx="2"/>
          </p:cNvCxnSpPr>
          <p:nvPr/>
        </p:nvCxnSpPr>
        <p:spPr>
          <a:xfrm rot="16200000" flipV="1">
            <a:off x="5437319" y="-175053"/>
            <a:ext cx="517263" cy="2247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User\Pictures\P190213_16.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4" y="4610814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Pictures\P200314_15.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63" y="4610812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Pictures\P150513_15.18_[0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2" y="4610812"/>
            <a:ext cx="1589314" cy="211908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719" y="4610812"/>
            <a:ext cx="1424161" cy="211908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70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1229" y="1207529"/>
            <a:ext cx="23622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vivo</a:t>
            </a:r>
            <a:r>
              <a:rPr lang="en-US" sz="2400" dirty="0" smtClean="0"/>
              <a:t> exposure</a:t>
            </a:r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638800" y="1207528"/>
            <a:ext cx="2362200" cy="830997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vitro</a:t>
            </a:r>
            <a:r>
              <a:rPr lang="en-US" sz="2400" dirty="0" smtClean="0"/>
              <a:t> “exposure”</a:t>
            </a:r>
            <a:endParaRPr lang="en-US" sz="2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06829" y="2468819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Live physiological/systemic </a:t>
            </a:r>
          </a:p>
          <a:p>
            <a:pPr algn="ctr"/>
            <a:r>
              <a:rPr lang="en-US" dirty="0" smtClean="0"/>
              <a:t>(e.g. cardiorespiratory physiology)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38400" y="2468818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Postmortem biochemical assays</a:t>
            </a:r>
          </a:p>
          <a:p>
            <a:pPr algn="ctr"/>
            <a:r>
              <a:rPr lang="en-US" dirty="0" smtClean="0"/>
              <a:t>(e.g. antioxidant enzymes, damage markers)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2468821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Complex media</a:t>
            </a:r>
          </a:p>
          <a:p>
            <a:pPr algn="ctr"/>
            <a:r>
              <a:rPr lang="en-US" dirty="0" smtClean="0"/>
              <a:t>(e.g. pooled rat blood plasma)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010400" y="2468817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Simplified conditions</a:t>
            </a:r>
          </a:p>
          <a:p>
            <a:pPr algn="ctr"/>
            <a:r>
              <a:rPr lang="en-US" dirty="0" smtClean="0"/>
              <a:t>(e.g. BSA solution)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228600"/>
            <a:ext cx="25908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Nanotoxin?</a:t>
            </a:r>
            <a:endParaRPr lang="en-US" sz="2400" dirty="0"/>
          </a:p>
        </p:txBody>
      </p:sp>
      <p:cxnSp>
        <p:nvCxnSpPr>
          <p:cNvPr id="12" name="Elbow Connector 11"/>
          <p:cNvCxnSpPr>
            <a:stCxn id="6" idx="0"/>
            <a:endCxn id="4" idx="2"/>
          </p:cNvCxnSpPr>
          <p:nvPr/>
        </p:nvCxnSpPr>
        <p:spPr>
          <a:xfrm rot="5400000" flipH="1" flipV="1">
            <a:off x="1311967" y="1478457"/>
            <a:ext cx="799625" cy="11811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7" idx="0"/>
            <a:endCxn id="4" idx="2"/>
          </p:cNvCxnSpPr>
          <p:nvPr/>
        </p:nvCxnSpPr>
        <p:spPr>
          <a:xfrm rot="16200000" flipV="1">
            <a:off x="2427753" y="1543770"/>
            <a:ext cx="799624" cy="10504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8" idx="0"/>
            <a:endCxn id="5" idx="2"/>
          </p:cNvCxnSpPr>
          <p:nvPr/>
        </p:nvCxnSpPr>
        <p:spPr>
          <a:xfrm rot="5400000" flipH="1" flipV="1">
            <a:off x="6052302" y="1701223"/>
            <a:ext cx="430296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9" idx="0"/>
            <a:endCxn id="5" idx="2"/>
          </p:cNvCxnSpPr>
          <p:nvPr/>
        </p:nvCxnSpPr>
        <p:spPr>
          <a:xfrm rot="16200000" flipV="1">
            <a:off x="7157204" y="1701221"/>
            <a:ext cx="430292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4" idx="0"/>
            <a:endCxn id="10" idx="2"/>
          </p:cNvCxnSpPr>
          <p:nvPr/>
        </p:nvCxnSpPr>
        <p:spPr>
          <a:xfrm rot="5400000" flipH="1" flipV="1">
            <a:off x="3178532" y="-185938"/>
            <a:ext cx="517264" cy="22696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5" idx="0"/>
            <a:endCxn id="10" idx="2"/>
          </p:cNvCxnSpPr>
          <p:nvPr/>
        </p:nvCxnSpPr>
        <p:spPr>
          <a:xfrm rot="16200000" flipV="1">
            <a:off x="5437319" y="-175053"/>
            <a:ext cx="517263" cy="2247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User\Pictures\P190213_16.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4" y="4610814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Pictures\P200314_15.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63" y="4610812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Pictures\P150513_15.18_[0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2" y="4610812"/>
            <a:ext cx="1589314" cy="211908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719" y="4610812"/>
            <a:ext cx="1424161" cy="211908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4544786" y="1981200"/>
            <a:ext cx="2302328" cy="4876800"/>
          </a:xfrm>
          <a:prstGeom prst="rect">
            <a:avLst/>
          </a:prstGeom>
          <a:solidFill>
            <a:srgbClr val="FFFF00">
              <a:alpha val="30000"/>
            </a:srgbClr>
          </a:solidFill>
          <a:ln w="50800">
            <a:solidFill>
              <a:srgbClr val="FFC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69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286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Nanoparticle toxicity</a:t>
            </a:r>
            <a:endParaRPr lang="en-US" sz="32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89575"/>
            <a:ext cx="7539323" cy="554715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81000" y="6477000"/>
            <a:ext cx="8382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Nel, A. et al. (2006) Toxic potential of materials at the nanolevel.  </a:t>
            </a:r>
            <a:r>
              <a:rPr lang="en-US" sz="1400" b="1" i="1" dirty="0" smtClean="0">
                <a:effectLst/>
                <a:latin typeface="+mj-lt"/>
              </a:rPr>
              <a:t>Science</a:t>
            </a:r>
            <a:r>
              <a:rPr lang="en-US" sz="1400" b="1" dirty="0" smtClean="0">
                <a:effectLst/>
                <a:latin typeface="+mj-lt"/>
              </a:rPr>
              <a:t> 311: 622-627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0" y="878688"/>
            <a:ext cx="3802318" cy="5558042"/>
          </a:xfrm>
          <a:prstGeom prst="rect">
            <a:avLst/>
          </a:prstGeom>
          <a:solidFill>
            <a:srgbClr val="FFFF00">
              <a:alpha val="30000"/>
            </a:srgbClr>
          </a:solidFill>
          <a:ln w="50800">
            <a:solidFill>
              <a:srgbClr val="FFC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1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286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Nanoparticle toxicity</a:t>
            </a:r>
            <a:endParaRPr lang="en-US" sz="32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89575"/>
            <a:ext cx="7539323" cy="554715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81000" y="6477000"/>
            <a:ext cx="8382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Nel, A. et al. (2006) Toxic potential of materials at the nanolevel.  </a:t>
            </a:r>
            <a:r>
              <a:rPr lang="en-US" sz="1400" b="1" i="1" dirty="0" smtClean="0">
                <a:effectLst/>
                <a:latin typeface="+mj-lt"/>
              </a:rPr>
              <a:t>Science</a:t>
            </a:r>
            <a:r>
              <a:rPr lang="en-US" sz="1400" b="1" dirty="0" smtClean="0">
                <a:effectLst/>
                <a:latin typeface="+mj-lt"/>
              </a:rPr>
              <a:t> 311: 622-627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8" name="Picture 3" descr="C:\Users\User\Pictures\P200314_15.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230764" y="2362200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Patrick T. Gormley, Honours 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10" name="Picture 2" descr="Sprague Dawley Rat Plasma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47" y="3729749"/>
            <a:ext cx="2252747" cy="1697277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164261" y="5586748"/>
            <a:ext cx="2263633" cy="846386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Pooled Sprague Dawley rat plasma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Innovative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29617" y="3360417"/>
            <a:ext cx="1381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Saline</a:t>
            </a:r>
            <a:endParaRPr lang="en-CA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929617" y="4393721"/>
            <a:ext cx="1381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1% H</a:t>
            </a:r>
            <a:r>
              <a:rPr lang="en-US" b="1" baseline="-25000" dirty="0" smtClean="0"/>
              <a:t>2</a:t>
            </a:r>
            <a:r>
              <a:rPr lang="en-US" b="1" dirty="0" smtClean="0"/>
              <a:t>O</a:t>
            </a:r>
            <a:r>
              <a:rPr lang="en-US" b="1" baseline="-25000" dirty="0" smtClean="0"/>
              <a:t>2</a:t>
            </a:r>
            <a:endParaRPr lang="en-C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940503" y="5332435"/>
            <a:ext cx="1413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 mg/L nZnO</a:t>
            </a:r>
            <a:endParaRPr lang="en-CA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994931" y="6005867"/>
            <a:ext cx="1381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48 h at 37</a:t>
            </a:r>
            <a:r>
              <a:rPr lang="en-US" b="1" dirty="0" smtClean="0">
                <a:sym typeface="Symbol"/>
              </a:rPr>
              <a:t>C</a:t>
            </a:r>
            <a:endParaRPr lang="en-CA" b="1" dirty="0"/>
          </a:p>
        </p:txBody>
      </p:sp>
      <p:cxnSp>
        <p:nvCxnSpPr>
          <p:cNvPr id="15" name="Elbow Connector 14"/>
          <p:cNvCxnSpPr>
            <a:stCxn id="10" idx="3"/>
            <a:endCxn id="5" idx="1"/>
          </p:cNvCxnSpPr>
          <p:nvPr/>
        </p:nvCxnSpPr>
        <p:spPr>
          <a:xfrm flipV="1">
            <a:off x="2427894" y="3545083"/>
            <a:ext cx="501723" cy="1033305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10" idx="3"/>
            <a:endCxn id="12" idx="1"/>
          </p:cNvCxnSpPr>
          <p:nvPr/>
        </p:nvCxnSpPr>
        <p:spPr>
          <a:xfrm flipV="1">
            <a:off x="2427894" y="4578387"/>
            <a:ext cx="501723" cy="1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10" idx="3"/>
            <a:endCxn id="13" idx="1"/>
          </p:cNvCxnSpPr>
          <p:nvPr/>
        </p:nvCxnSpPr>
        <p:spPr>
          <a:xfrm>
            <a:off x="2427894" y="4578388"/>
            <a:ext cx="512609" cy="938713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01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286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Nanoparticle toxicity</a:t>
            </a:r>
            <a:endParaRPr lang="en-US" sz="32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89575"/>
            <a:ext cx="7539323" cy="554715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81000" y="6477000"/>
            <a:ext cx="8382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Nel, A. et al. (2006) Toxic potential of materials at the nanolevel.  </a:t>
            </a:r>
            <a:r>
              <a:rPr lang="en-US" sz="1400" b="1" i="1" dirty="0" smtClean="0">
                <a:effectLst/>
                <a:latin typeface="+mj-lt"/>
              </a:rPr>
              <a:t>Science</a:t>
            </a:r>
            <a:r>
              <a:rPr lang="en-US" sz="1400" b="1" dirty="0" smtClean="0">
                <a:effectLst/>
                <a:latin typeface="+mj-lt"/>
              </a:rPr>
              <a:t> 311: 622-627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8" name="Picture 3" descr="C:\Users\User\Pictures\P200314_15.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230764" y="2362200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Patrick T. Gormley, Honours 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10" name="Picture 2" descr="Sprague Dawley Rat Plasma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47" y="3729749"/>
            <a:ext cx="2252747" cy="1697277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164261" y="5586748"/>
            <a:ext cx="2263633" cy="846386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Pooled Sprague Dawley rat plasma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Innovative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29617" y="3360417"/>
            <a:ext cx="1381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Saline</a:t>
            </a:r>
            <a:endParaRPr lang="en-CA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929617" y="4393721"/>
            <a:ext cx="1381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1% H</a:t>
            </a:r>
            <a:r>
              <a:rPr lang="en-US" b="1" baseline="-25000" dirty="0" smtClean="0"/>
              <a:t>2</a:t>
            </a:r>
            <a:r>
              <a:rPr lang="en-US" b="1" dirty="0" smtClean="0"/>
              <a:t>O</a:t>
            </a:r>
            <a:r>
              <a:rPr lang="en-US" b="1" baseline="-25000" dirty="0" smtClean="0"/>
              <a:t>2</a:t>
            </a:r>
            <a:endParaRPr lang="en-C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940503" y="5332435"/>
            <a:ext cx="1413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 mg/L nZnO</a:t>
            </a:r>
            <a:endParaRPr lang="en-CA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994931" y="6005867"/>
            <a:ext cx="1381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48 h at 37</a:t>
            </a:r>
            <a:r>
              <a:rPr lang="en-US" b="1" dirty="0" smtClean="0">
                <a:sym typeface="Symbol"/>
              </a:rPr>
              <a:t>C</a:t>
            </a:r>
            <a:endParaRPr lang="en-CA" b="1" dirty="0"/>
          </a:p>
        </p:txBody>
      </p:sp>
      <p:cxnSp>
        <p:nvCxnSpPr>
          <p:cNvPr id="15" name="Elbow Connector 14"/>
          <p:cNvCxnSpPr>
            <a:stCxn id="10" idx="3"/>
            <a:endCxn id="5" idx="1"/>
          </p:cNvCxnSpPr>
          <p:nvPr/>
        </p:nvCxnSpPr>
        <p:spPr>
          <a:xfrm flipV="1">
            <a:off x="2427894" y="3545083"/>
            <a:ext cx="501723" cy="1033305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10" idx="3"/>
            <a:endCxn id="12" idx="1"/>
          </p:cNvCxnSpPr>
          <p:nvPr/>
        </p:nvCxnSpPr>
        <p:spPr>
          <a:xfrm flipV="1">
            <a:off x="2427894" y="4578387"/>
            <a:ext cx="501723" cy="1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10" idx="3"/>
            <a:endCxn id="13" idx="1"/>
          </p:cNvCxnSpPr>
          <p:nvPr/>
        </p:nvCxnSpPr>
        <p:spPr>
          <a:xfrm>
            <a:off x="2427894" y="4578388"/>
            <a:ext cx="512609" cy="938713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7369" y="2362200"/>
            <a:ext cx="5157453" cy="4486464"/>
            <a:chOff x="761999" y="1981200"/>
            <a:chExt cx="5157453" cy="4486464"/>
          </a:xfrm>
        </p:grpSpPr>
        <p:sp>
          <p:nvSpPr>
            <p:cNvPr id="20" name="Text Box 11"/>
            <p:cNvSpPr txBox="1">
              <a:spLocks noChangeArrowheads="1"/>
            </p:cNvSpPr>
            <p:nvPr/>
          </p:nvSpPr>
          <p:spPr bwMode="auto">
            <a:xfrm>
              <a:off x="1097466" y="6159887"/>
              <a:ext cx="4681912" cy="307777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dirty="0" smtClean="0">
                  <a:effectLst/>
                  <a:latin typeface="+mj-lt"/>
                </a:rPr>
                <a:t>Dieni et al. </a:t>
              </a:r>
              <a:r>
                <a:rPr lang="en-US" sz="1400" b="1" i="1" dirty="0" smtClean="0">
                  <a:effectLst/>
                  <a:latin typeface="+mj-lt"/>
                </a:rPr>
                <a:t>Comp Biochem Physiol Toxicol Pharmacol</a:t>
              </a:r>
              <a:r>
                <a:rPr lang="en-US" sz="1400" b="1" dirty="0" smtClean="0">
                  <a:effectLst/>
                  <a:latin typeface="+mj-lt"/>
                </a:rPr>
                <a:t> in press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61999" y="1981200"/>
              <a:ext cx="5157453" cy="4149326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641435" y="5452650"/>
              <a:ext cx="1280132" cy="523220"/>
            </a:xfrm>
            <a:prstGeom prst="rect">
              <a:avLst/>
            </a:prstGeom>
            <a:solidFill>
              <a:schemeClr val="bg1"/>
            </a:solidFill>
            <a:ln w="635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/>
                <a:t>Saline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878023" y="5444944"/>
              <a:ext cx="1280132" cy="523220"/>
            </a:xfrm>
            <a:prstGeom prst="rect">
              <a:avLst/>
            </a:prstGeom>
            <a:solidFill>
              <a:schemeClr val="bg1"/>
            </a:solidFill>
            <a:ln w="635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/>
                <a:t>H</a:t>
              </a:r>
              <a:r>
                <a:rPr lang="en-US" sz="2800" b="1" baseline="-25000" dirty="0" smtClean="0"/>
                <a:t>2</a:t>
              </a:r>
              <a:r>
                <a:rPr lang="en-US" sz="2800" b="1" dirty="0" smtClean="0"/>
                <a:t>O</a:t>
              </a:r>
              <a:r>
                <a:rPr lang="en-US" sz="2800" b="1" baseline="-25000" dirty="0" smtClean="0"/>
                <a:t>2</a:t>
              </a:r>
              <a:endParaRPr lang="en-US" sz="2800" b="1" dirty="0" smtClean="0"/>
            </a:p>
          </p:txBody>
        </p:sp>
      </p:grpSp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79" y="2558012"/>
            <a:ext cx="4489704" cy="3258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291868" y="5818229"/>
            <a:ext cx="1280132" cy="523220"/>
          </a:xfrm>
          <a:prstGeom prst="rect">
            <a:avLst/>
          </a:prstGeom>
          <a:solidFill>
            <a:schemeClr val="bg1"/>
          </a:solidFill>
          <a:ln w="635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nZnO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35086" y="58687"/>
            <a:ext cx="5943600" cy="2308324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Ferric reducing ability of plasma (FRAP)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 smtClean="0"/>
              <a:t>A measure of multiple spontaneously electron-donating </a:t>
            </a:r>
            <a:r>
              <a:rPr lang="en-US" sz="2400" b="1" dirty="0" smtClean="0"/>
              <a:t>antioxidants</a:t>
            </a:r>
            <a:endParaRPr lang="en-US" sz="2400" b="1" dirty="0" smtClean="0"/>
          </a:p>
          <a:p>
            <a:pPr algn="ctr"/>
            <a:endParaRPr lang="en-US" sz="2400" b="1" dirty="0"/>
          </a:p>
          <a:p>
            <a:pPr algn="ctr"/>
            <a:r>
              <a:rPr lang="en-US" sz="2400" b="1" dirty="0" smtClean="0"/>
              <a:t>Unchanged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30313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286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Nanoparticle toxicity</a:t>
            </a:r>
            <a:endParaRPr lang="en-US" sz="32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89575"/>
            <a:ext cx="7539323" cy="554715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81000" y="6477000"/>
            <a:ext cx="8382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Nel, A. et al. (2006) Toxic potential of materials at the nanolevel.  </a:t>
            </a:r>
            <a:r>
              <a:rPr lang="en-US" sz="1400" b="1" i="1" dirty="0" smtClean="0">
                <a:effectLst/>
                <a:latin typeface="+mj-lt"/>
              </a:rPr>
              <a:t>Science</a:t>
            </a:r>
            <a:r>
              <a:rPr lang="en-US" sz="1400" b="1" dirty="0" smtClean="0">
                <a:effectLst/>
                <a:latin typeface="+mj-lt"/>
              </a:rPr>
              <a:t> 311: 622-627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8" name="Picture 3" descr="C:\Users\User\Pictures\P200314_15.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230764" y="2362200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Patrick T. Gormley, Honours 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10" name="Picture 2" descr="Sprague Dawley Rat Plasma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47" y="3729749"/>
            <a:ext cx="2252747" cy="1697277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164261" y="5586748"/>
            <a:ext cx="2263633" cy="846386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Pooled Sprague Dawley rat plasma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Innovative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29617" y="3360417"/>
            <a:ext cx="1381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Saline</a:t>
            </a:r>
            <a:endParaRPr lang="en-CA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929617" y="4393721"/>
            <a:ext cx="1381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1% H</a:t>
            </a:r>
            <a:r>
              <a:rPr lang="en-US" b="1" baseline="-25000" dirty="0" smtClean="0"/>
              <a:t>2</a:t>
            </a:r>
            <a:r>
              <a:rPr lang="en-US" b="1" dirty="0" smtClean="0"/>
              <a:t>O</a:t>
            </a:r>
            <a:r>
              <a:rPr lang="en-US" b="1" baseline="-25000" dirty="0" smtClean="0"/>
              <a:t>2</a:t>
            </a:r>
            <a:endParaRPr lang="en-C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940503" y="5332435"/>
            <a:ext cx="1413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 mg/L nZnO</a:t>
            </a:r>
            <a:endParaRPr lang="en-CA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994931" y="6005867"/>
            <a:ext cx="1381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48 h at 37</a:t>
            </a:r>
            <a:r>
              <a:rPr lang="en-US" b="1" dirty="0" smtClean="0">
                <a:sym typeface="Symbol"/>
              </a:rPr>
              <a:t>C</a:t>
            </a:r>
            <a:endParaRPr lang="en-CA" b="1" dirty="0"/>
          </a:p>
        </p:txBody>
      </p:sp>
      <p:cxnSp>
        <p:nvCxnSpPr>
          <p:cNvPr id="15" name="Elbow Connector 14"/>
          <p:cNvCxnSpPr>
            <a:stCxn id="10" idx="3"/>
            <a:endCxn id="5" idx="1"/>
          </p:cNvCxnSpPr>
          <p:nvPr/>
        </p:nvCxnSpPr>
        <p:spPr>
          <a:xfrm flipV="1">
            <a:off x="2427894" y="3545083"/>
            <a:ext cx="501723" cy="1033305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10" idx="3"/>
            <a:endCxn id="12" idx="1"/>
          </p:cNvCxnSpPr>
          <p:nvPr/>
        </p:nvCxnSpPr>
        <p:spPr>
          <a:xfrm flipV="1">
            <a:off x="2427894" y="4578387"/>
            <a:ext cx="501723" cy="1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10" idx="3"/>
            <a:endCxn id="13" idx="1"/>
          </p:cNvCxnSpPr>
          <p:nvPr/>
        </p:nvCxnSpPr>
        <p:spPr>
          <a:xfrm>
            <a:off x="2427894" y="4578388"/>
            <a:ext cx="512609" cy="938713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7369" y="2362200"/>
            <a:ext cx="5157453" cy="4486464"/>
            <a:chOff x="761999" y="1981200"/>
            <a:chExt cx="5157453" cy="4486464"/>
          </a:xfrm>
        </p:grpSpPr>
        <p:sp>
          <p:nvSpPr>
            <p:cNvPr id="20" name="Text Box 11"/>
            <p:cNvSpPr txBox="1">
              <a:spLocks noChangeArrowheads="1"/>
            </p:cNvSpPr>
            <p:nvPr/>
          </p:nvSpPr>
          <p:spPr bwMode="auto">
            <a:xfrm>
              <a:off x="1097466" y="6159887"/>
              <a:ext cx="4681912" cy="307777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dirty="0" smtClean="0">
                  <a:effectLst/>
                  <a:latin typeface="+mj-lt"/>
                </a:rPr>
                <a:t>Dieni et al. </a:t>
              </a:r>
              <a:r>
                <a:rPr lang="en-US" sz="1400" b="1" i="1" dirty="0" smtClean="0">
                  <a:effectLst/>
                  <a:latin typeface="+mj-lt"/>
                </a:rPr>
                <a:t>Comp Biochem Physiol Toxicol Pharmacol</a:t>
              </a:r>
              <a:r>
                <a:rPr lang="en-US" sz="1400" b="1" dirty="0" smtClean="0">
                  <a:effectLst/>
                  <a:latin typeface="+mj-lt"/>
                </a:rPr>
                <a:t> in press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61999" y="1981200"/>
              <a:ext cx="5157453" cy="4149326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641435" y="5452650"/>
              <a:ext cx="1280132" cy="523220"/>
            </a:xfrm>
            <a:prstGeom prst="rect">
              <a:avLst/>
            </a:prstGeom>
            <a:solidFill>
              <a:schemeClr val="bg1"/>
            </a:solidFill>
            <a:ln w="635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/>
                <a:t>Saline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878023" y="5444944"/>
              <a:ext cx="1280132" cy="523220"/>
            </a:xfrm>
            <a:prstGeom prst="rect">
              <a:avLst/>
            </a:prstGeom>
            <a:solidFill>
              <a:schemeClr val="bg1"/>
            </a:solidFill>
            <a:ln w="635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/>
                <a:t>H</a:t>
              </a:r>
              <a:r>
                <a:rPr lang="en-US" sz="2800" b="1" baseline="-25000" dirty="0" smtClean="0"/>
                <a:t>2</a:t>
              </a:r>
              <a:r>
                <a:rPr lang="en-US" sz="2800" b="1" dirty="0" smtClean="0"/>
                <a:t>O</a:t>
              </a:r>
              <a:r>
                <a:rPr lang="en-US" sz="2800" b="1" baseline="-25000" dirty="0" smtClean="0"/>
                <a:t>2</a:t>
              </a:r>
              <a:endParaRPr lang="en-US" sz="2800" b="1" dirty="0" smtClean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291868" y="5818229"/>
            <a:ext cx="1280132" cy="523220"/>
          </a:xfrm>
          <a:prstGeom prst="rect">
            <a:avLst/>
          </a:prstGeom>
          <a:solidFill>
            <a:schemeClr val="bg1"/>
          </a:solidFill>
          <a:ln w="635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nZnO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10102" y="228600"/>
            <a:ext cx="59436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MDA levels remained unchanged</a:t>
            </a: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2" y="2731532"/>
            <a:ext cx="4489704" cy="3258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2396596" y="3429000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68046" y="2512621"/>
            <a:ext cx="819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5993552" y="3446643"/>
            <a:ext cx="2362200" cy="307777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RND systems</a:t>
            </a:r>
          </a:p>
        </p:txBody>
      </p:sp>
      <p:pic>
        <p:nvPicPr>
          <p:cNvPr id="31" name="Picture 2" descr="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822" y="875160"/>
            <a:ext cx="3888880" cy="2588851"/>
          </a:xfrm>
          <a:prstGeom prst="rect">
            <a:avLst/>
          </a:prstGeom>
          <a:noFill/>
          <a:ln w="635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37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286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Nanoparticle toxicity</a:t>
            </a:r>
            <a:endParaRPr lang="en-US" sz="32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89575"/>
            <a:ext cx="7539323" cy="554715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81000" y="6477000"/>
            <a:ext cx="8382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Nel, A. et al. (2006) Toxic potential of materials at the nanolevel.  </a:t>
            </a:r>
            <a:r>
              <a:rPr lang="en-US" sz="1400" b="1" i="1" dirty="0" smtClean="0">
                <a:effectLst/>
                <a:latin typeface="+mj-lt"/>
              </a:rPr>
              <a:t>Science</a:t>
            </a:r>
            <a:r>
              <a:rPr lang="en-US" sz="1400" b="1" dirty="0" smtClean="0">
                <a:effectLst/>
                <a:latin typeface="+mj-lt"/>
              </a:rPr>
              <a:t> 311: 622-627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8" name="Picture 3" descr="C:\Users\User\Pictures\P200314_15.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230764" y="2362200"/>
            <a:ext cx="1828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Patrick T. Gormley, Honours Chemistry student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10" name="Picture 2" descr="Sprague Dawley Rat Plasma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47" y="3729749"/>
            <a:ext cx="2252747" cy="1697277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164261" y="5586748"/>
            <a:ext cx="2263633" cy="846386"/>
          </a:xfrm>
          <a:prstGeom prst="rect">
            <a:avLst/>
          </a:prstGeom>
          <a:noFill/>
          <a:ln w="25400"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Pooled Sprague Dawley rat plasma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Innovative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29617" y="3360417"/>
            <a:ext cx="1381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Saline</a:t>
            </a:r>
            <a:endParaRPr lang="en-CA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929617" y="4393721"/>
            <a:ext cx="1381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1% H</a:t>
            </a:r>
            <a:r>
              <a:rPr lang="en-US" b="1" baseline="-25000" dirty="0" smtClean="0"/>
              <a:t>2</a:t>
            </a:r>
            <a:r>
              <a:rPr lang="en-US" b="1" dirty="0" smtClean="0"/>
              <a:t>O</a:t>
            </a:r>
            <a:r>
              <a:rPr lang="en-US" b="1" baseline="-25000" dirty="0" smtClean="0"/>
              <a:t>2</a:t>
            </a:r>
            <a:endParaRPr lang="en-C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940503" y="5332435"/>
            <a:ext cx="1413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 mg/L nZnO</a:t>
            </a:r>
            <a:endParaRPr lang="en-CA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994931" y="6005867"/>
            <a:ext cx="1381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48 h at 37</a:t>
            </a:r>
            <a:r>
              <a:rPr lang="en-US" b="1" dirty="0" smtClean="0">
                <a:sym typeface="Symbol"/>
              </a:rPr>
              <a:t>C</a:t>
            </a:r>
            <a:endParaRPr lang="en-CA" b="1" dirty="0"/>
          </a:p>
        </p:txBody>
      </p:sp>
      <p:cxnSp>
        <p:nvCxnSpPr>
          <p:cNvPr id="15" name="Elbow Connector 14"/>
          <p:cNvCxnSpPr>
            <a:stCxn id="10" idx="3"/>
            <a:endCxn id="5" idx="1"/>
          </p:cNvCxnSpPr>
          <p:nvPr/>
        </p:nvCxnSpPr>
        <p:spPr>
          <a:xfrm flipV="1">
            <a:off x="2427894" y="3545083"/>
            <a:ext cx="501723" cy="1033305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10" idx="3"/>
            <a:endCxn id="12" idx="1"/>
          </p:cNvCxnSpPr>
          <p:nvPr/>
        </p:nvCxnSpPr>
        <p:spPr>
          <a:xfrm flipV="1">
            <a:off x="2427894" y="4578387"/>
            <a:ext cx="501723" cy="1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10" idx="3"/>
            <a:endCxn id="13" idx="1"/>
          </p:cNvCxnSpPr>
          <p:nvPr/>
        </p:nvCxnSpPr>
        <p:spPr>
          <a:xfrm>
            <a:off x="2427894" y="4578388"/>
            <a:ext cx="512609" cy="938713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7369" y="2362200"/>
            <a:ext cx="5157453" cy="4486464"/>
            <a:chOff x="761999" y="1981200"/>
            <a:chExt cx="5157453" cy="4486464"/>
          </a:xfrm>
        </p:grpSpPr>
        <p:sp>
          <p:nvSpPr>
            <p:cNvPr id="20" name="Text Box 11"/>
            <p:cNvSpPr txBox="1">
              <a:spLocks noChangeArrowheads="1"/>
            </p:cNvSpPr>
            <p:nvPr/>
          </p:nvSpPr>
          <p:spPr bwMode="auto">
            <a:xfrm>
              <a:off x="1097466" y="6159887"/>
              <a:ext cx="4681912" cy="307777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400" b="1" dirty="0" smtClean="0">
                  <a:effectLst/>
                  <a:latin typeface="+mj-lt"/>
                </a:rPr>
                <a:t>Dieni et al. </a:t>
              </a:r>
              <a:r>
                <a:rPr lang="en-US" sz="1400" b="1" i="1" dirty="0" smtClean="0">
                  <a:effectLst/>
                  <a:latin typeface="+mj-lt"/>
                </a:rPr>
                <a:t>Comp Biochem Physiol Toxicol Pharmacol</a:t>
              </a:r>
              <a:r>
                <a:rPr lang="en-US" sz="1400" b="1" dirty="0" smtClean="0">
                  <a:effectLst/>
                  <a:latin typeface="+mj-lt"/>
                </a:rPr>
                <a:t> in press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61999" y="1981200"/>
              <a:ext cx="5157453" cy="4149326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641435" y="5452650"/>
              <a:ext cx="1280132" cy="523220"/>
            </a:xfrm>
            <a:prstGeom prst="rect">
              <a:avLst/>
            </a:prstGeom>
            <a:solidFill>
              <a:schemeClr val="bg1"/>
            </a:solidFill>
            <a:ln w="635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/>
                <a:t>Saline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878023" y="5444944"/>
              <a:ext cx="1280132" cy="523220"/>
            </a:xfrm>
            <a:prstGeom prst="rect">
              <a:avLst/>
            </a:prstGeom>
            <a:solidFill>
              <a:schemeClr val="bg1"/>
            </a:solidFill>
            <a:ln w="635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/>
                <a:t>H</a:t>
              </a:r>
              <a:r>
                <a:rPr lang="en-US" sz="2800" b="1" baseline="-25000" dirty="0" smtClean="0"/>
                <a:t>2</a:t>
              </a:r>
              <a:r>
                <a:rPr lang="en-US" sz="2800" b="1" dirty="0" smtClean="0"/>
                <a:t>O</a:t>
              </a:r>
              <a:r>
                <a:rPr lang="en-US" sz="2800" b="1" baseline="-25000" dirty="0" smtClean="0"/>
                <a:t>2</a:t>
              </a:r>
              <a:endParaRPr lang="en-US" sz="2800" b="1" dirty="0" smtClean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291868" y="5818229"/>
            <a:ext cx="1280132" cy="523220"/>
          </a:xfrm>
          <a:prstGeom prst="rect">
            <a:avLst/>
          </a:prstGeom>
          <a:solidFill>
            <a:schemeClr val="bg1"/>
          </a:solidFill>
          <a:ln w="635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nZnO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10102" y="228600"/>
            <a:ext cx="59436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Protein carbonyl levels remained unchanged</a:t>
            </a:r>
          </a:p>
        </p:txBody>
      </p:sp>
      <p:pic>
        <p:nvPicPr>
          <p:cNvPr id="38914" name="Picture 2" descr="http://www.biochemj.org/bj/332/0617/bj3320617a10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932" y="889575"/>
            <a:ext cx="5208525" cy="1249253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 Box 11"/>
          <p:cNvSpPr txBox="1">
            <a:spLocks noChangeArrowheads="1"/>
          </p:cNvSpPr>
          <p:nvPr/>
        </p:nvSpPr>
        <p:spPr bwMode="auto">
          <a:xfrm>
            <a:off x="5164823" y="2153311"/>
            <a:ext cx="3935634" cy="52322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effectLst/>
                <a:latin typeface="+mj-lt"/>
              </a:rPr>
              <a:t>Hawkins, </a:t>
            </a:r>
            <a:r>
              <a:rPr lang="en-US" sz="1400" b="1" dirty="0" smtClean="0">
                <a:latin typeface="+mj-lt"/>
              </a:rPr>
              <a:t>CL and Davies, MJ</a:t>
            </a:r>
            <a:r>
              <a:rPr lang="en-US" sz="1400" b="1" dirty="0" smtClean="0">
                <a:effectLst/>
                <a:latin typeface="+mj-lt"/>
              </a:rPr>
              <a:t> (</a:t>
            </a:r>
            <a:r>
              <a:rPr lang="en-US" sz="1400" b="1" dirty="0" smtClean="0">
                <a:latin typeface="+mj-lt"/>
              </a:rPr>
              <a:t>1998</a:t>
            </a:r>
            <a:r>
              <a:rPr lang="en-US" sz="1400" b="1" dirty="0" smtClean="0">
                <a:effectLst/>
                <a:latin typeface="+mj-lt"/>
              </a:rPr>
              <a:t>) </a:t>
            </a:r>
            <a:r>
              <a:rPr lang="en-US" sz="1400" b="1" i="1" dirty="0" smtClean="0">
                <a:effectLst/>
                <a:latin typeface="+mj-lt"/>
              </a:rPr>
              <a:t>Biochem</a:t>
            </a:r>
            <a:r>
              <a:rPr lang="en-US" sz="1400" b="1" i="1" dirty="0">
                <a:latin typeface="+mj-lt"/>
              </a:rPr>
              <a:t> </a:t>
            </a:r>
            <a:r>
              <a:rPr lang="en-US" sz="1400" b="1" i="1" dirty="0" smtClean="0">
                <a:latin typeface="+mj-lt"/>
              </a:rPr>
              <a:t>J</a:t>
            </a:r>
            <a:r>
              <a:rPr lang="en-US" sz="1400" b="1" dirty="0" smtClean="0">
                <a:effectLst/>
                <a:latin typeface="+mj-lt"/>
              </a:rPr>
              <a:t> 332: 617-625</a:t>
            </a:r>
            <a:endParaRPr lang="en-US" sz="1400" b="1" dirty="0">
              <a:effectLst/>
              <a:latin typeface="+mj-lt"/>
            </a:endParaRP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95" y="2542963"/>
            <a:ext cx="4489704" cy="3258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2585427" y="2718137"/>
            <a:ext cx="742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3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upload.wikimedia.org/wikipedia/commons/1/13/Zinc_oxid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893" y="152400"/>
            <a:ext cx="2168012" cy="182880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19399" y="2072789"/>
            <a:ext cx="34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1 mg/L nZnO</a:t>
            </a:r>
          </a:p>
        </p:txBody>
      </p:sp>
      <p:pic>
        <p:nvPicPr>
          <p:cNvPr id="5" name="Picture 2" descr="C:\Users\User\Pictures\P190213_16.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26353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ile:White Sucker, Catostomus commersoni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486146"/>
            <a:ext cx="1877048" cy="1201311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User\Pictures\P200314_15.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605" y="3026351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prague Dawley Rat Plasma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513274"/>
            <a:ext cx="1522448" cy="1147051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46100" y="5410200"/>
            <a:ext cx="362964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 dirty="0" smtClean="0">
                <a:effectLst/>
                <a:latin typeface="+mj-lt"/>
              </a:rPr>
              <a:t>Decreased hepatic G6PDH activity</a:t>
            </a:r>
          </a:p>
          <a:p>
            <a:pPr algn="ctr" eaLnBrk="1" hangingPunct="1"/>
            <a:r>
              <a:rPr lang="en-US" b="1" dirty="0" smtClean="0">
                <a:latin typeface="+mj-lt"/>
              </a:rPr>
              <a:t>Decreased hepatic aconitase activity</a:t>
            </a:r>
          </a:p>
          <a:p>
            <a:pPr algn="ctr" eaLnBrk="1" hangingPunct="1"/>
            <a:r>
              <a:rPr lang="en-US" b="1" dirty="0" smtClean="0">
                <a:effectLst/>
                <a:latin typeface="+mj-lt"/>
              </a:rPr>
              <a:t>Increased hepatic glutathione levels</a:t>
            </a:r>
            <a:endParaRPr lang="en-US" b="1" dirty="0">
              <a:effectLst/>
              <a:latin typeface="+mj-lt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406455" y="5687199"/>
            <a:ext cx="36296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 dirty="0" smtClean="0">
                <a:effectLst/>
                <a:latin typeface="+mj-lt"/>
              </a:rPr>
              <a:t>No plasma changes</a:t>
            </a:r>
            <a:endParaRPr lang="en-US" b="1" dirty="0">
              <a:effectLst/>
              <a:latin typeface="+mj-lt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406455" y="2641918"/>
            <a:ext cx="36296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 i="1" dirty="0" smtClean="0">
                <a:effectLst/>
                <a:latin typeface="+mj-lt"/>
              </a:rPr>
              <a:t>In vitro</a:t>
            </a:r>
            <a:r>
              <a:rPr lang="en-US" b="1" dirty="0" smtClean="0">
                <a:effectLst/>
                <a:latin typeface="+mj-lt"/>
              </a:rPr>
              <a:t> exposure</a:t>
            </a:r>
            <a:endParaRPr lang="en-US" b="1" i="1" dirty="0">
              <a:effectLst/>
              <a:latin typeface="+mj-lt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354824" y="2609652"/>
            <a:ext cx="36296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 i="1" dirty="0" smtClean="0">
                <a:effectLst/>
                <a:latin typeface="+mj-lt"/>
              </a:rPr>
              <a:t>In vivo</a:t>
            </a:r>
            <a:r>
              <a:rPr lang="en-US" b="1" dirty="0" smtClean="0">
                <a:effectLst/>
                <a:latin typeface="+mj-lt"/>
              </a:rPr>
              <a:t> exposure</a:t>
            </a:r>
            <a:endParaRPr lang="en-US" b="1" i="1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6475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1229" y="1207529"/>
            <a:ext cx="23622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vivo</a:t>
            </a:r>
            <a:r>
              <a:rPr lang="en-US" sz="2400" dirty="0" smtClean="0"/>
              <a:t> exposure</a:t>
            </a:r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638800" y="1207528"/>
            <a:ext cx="2362200" cy="830997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vitro</a:t>
            </a:r>
            <a:r>
              <a:rPr lang="en-US" sz="2400" dirty="0" smtClean="0"/>
              <a:t> “exposure”</a:t>
            </a:r>
            <a:endParaRPr lang="en-US" sz="2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06829" y="2468819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Live physiological/systemic </a:t>
            </a:r>
          </a:p>
          <a:p>
            <a:pPr algn="ctr"/>
            <a:r>
              <a:rPr lang="en-US" dirty="0" smtClean="0"/>
              <a:t>(e.g. cardiorespiratory physiology)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38400" y="2468818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Postmortem biochemical assays</a:t>
            </a:r>
          </a:p>
          <a:p>
            <a:pPr algn="ctr"/>
            <a:r>
              <a:rPr lang="en-US" dirty="0" smtClean="0"/>
              <a:t>(e.g. antioxidant enzymes, damage markers)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2468821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Complex media</a:t>
            </a:r>
          </a:p>
          <a:p>
            <a:pPr algn="ctr"/>
            <a:r>
              <a:rPr lang="en-US" dirty="0" smtClean="0"/>
              <a:t>(e.g. pooled rat blood plasma)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010400" y="2468817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Simplified conditions</a:t>
            </a:r>
          </a:p>
          <a:p>
            <a:pPr algn="ctr"/>
            <a:r>
              <a:rPr lang="en-US" dirty="0" smtClean="0"/>
              <a:t>(e.g. BSA solution)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228600"/>
            <a:ext cx="25908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Nanotoxin?</a:t>
            </a:r>
            <a:endParaRPr lang="en-US" sz="2400" dirty="0"/>
          </a:p>
        </p:txBody>
      </p:sp>
      <p:cxnSp>
        <p:nvCxnSpPr>
          <p:cNvPr id="12" name="Elbow Connector 11"/>
          <p:cNvCxnSpPr>
            <a:stCxn id="6" idx="0"/>
            <a:endCxn id="4" idx="2"/>
          </p:cNvCxnSpPr>
          <p:nvPr/>
        </p:nvCxnSpPr>
        <p:spPr>
          <a:xfrm rot="5400000" flipH="1" flipV="1">
            <a:off x="1311967" y="1478457"/>
            <a:ext cx="799625" cy="11811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7" idx="0"/>
            <a:endCxn id="4" idx="2"/>
          </p:cNvCxnSpPr>
          <p:nvPr/>
        </p:nvCxnSpPr>
        <p:spPr>
          <a:xfrm rot="16200000" flipV="1">
            <a:off x="2427753" y="1543770"/>
            <a:ext cx="799624" cy="10504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8" idx="0"/>
            <a:endCxn id="5" idx="2"/>
          </p:cNvCxnSpPr>
          <p:nvPr/>
        </p:nvCxnSpPr>
        <p:spPr>
          <a:xfrm rot="5400000" flipH="1" flipV="1">
            <a:off x="6052302" y="1701223"/>
            <a:ext cx="430296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9" idx="0"/>
            <a:endCxn id="5" idx="2"/>
          </p:cNvCxnSpPr>
          <p:nvPr/>
        </p:nvCxnSpPr>
        <p:spPr>
          <a:xfrm rot="16200000" flipV="1">
            <a:off x="7157204" y="1701221"/>
            <a:ext cx="430292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4" idx="0"/>
            <a:endCxn id="10" idx="2"/>
          </p:cNvCxnSpPr>
          <p:nvPr/>
        </p:nvCxnSpPr>
        <p:spPr>
          <a:xfrm rot="5400000" flipH="1" flipV="1">
            <a:off x="3178532" y="-185938"/>
            <a:ext cx="517264" cy="22696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5" idx="0"/>
            <a:endCxn id="10" idx="2"/>
          </p:cNvCxnSpPr>
          <p:nvPr/>
        </p:nvCxnSpPr>
        <p:spPr>
          <a:xfrm rot="16200000" flipV="1">
            <a:off x="5437319" y="-175053"/>
            <a:ext cx="517263" cy="2247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User\Pictures\P190213_16.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4" y="4610814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Pictures\P200314_15.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63" y="4610812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Pictures\P150513_15.18_[0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2" y="4610812"/>
            <a:ext cx="1589314" cy="211908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719" y="4610812"/>
            <a:ext cx="1424161" cy="211908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10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1229" y="1207529"/>
            <a:ext cx="23622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vivo</a:t>
            </a:r>
            <a:r>
              <a:rPr lang="en-US" sz="2400" dirty="0" smtClean="0"/>
              <a:t> exposure</a:t>
            </a:r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638800" y="1207528"/>
            <a:ext cx="2362200" cy="830997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vitro</a:t>
            </a:r>
            <a:r>
              <a:rPr lang="en-US" sz="2400" dirty="0" smtClean="0"/>
              <a:t> “exposure”</a:t>
            </a:r>
            <a:endParaRPr lang="en-US" sz="2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06829" y="2468819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Live physiological/systemic </a:t>
            </a:r>
          </a:p>
          <a:p>
            <a:pPr algn="ctr"/>
            <a:r>
              <a:rPr lang="en-US" dirty="0" smtClean="0"/>
              <a:t>(e.g. cardiorespiratory physiology)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38400" y="2468818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Postmortem biochemical assays</a:t>
            </a:r>
          </a:p>
          <a:p>
            <a:pPr algn="ctr"/>
            <a:r>
              <a:rPr lang="en-US" dirty="0" smtClean="0"/>
              <a:t>(e.g. antioxidant enzymes, damage markers)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2468821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Complex media</a:t>
            </a:r>
          </a:p>
          <a:p>
            <a:pPr algn="ctr"/>
            <a:r>
              <a:rPr lang="en-US" dirty="0" smtClean="0"/>
              <a:t>(e.g. pooled rat blood plasma)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010400" y="2468817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Simplified conditions</a:t>
            </a:r>
          </a:p>
          <a:p>
            <a:pPr algn="ctr"/>
            <a:r>
              <a:rPr lang="en-US" dirty="0" smtClean="0"/>
              <a:t>(e.g. BSA solution)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228600"/>
            <a:ext cx="25908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Nanotoxin?</a:t>
            </a:r>
            <a:endParaRPr lang="en-US" sz="2400" dirty="0"/>
          </a:p>
        </p:txBody>
      </p:sp>
      <p:cxnSp>
        <p:nvCxnSpPr>
          <p:cNvPr id="12" name="Elbow Connector 11"/>
          <p:cNvCxnSpPr>
            <a:stCxn id="6" idx="0"/>
            <a:endCxn id="4" idx="2"/>
          </p:cNvCxnSpPr>
          <p:nvPr/>
        </p:nvCxnSpPr>
        <p:spPr>
          <a:xfrm rot="5400000" flipH="1" flipV="1">
            <a:off x="1311967" y="1478457"/>
            <a:ext cx="799625" cy="11811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7" idx="0"/>
            <a:endCxn id="4" idx="2"/>
          </p:cNvCxnSpPr>
          <p:nvPr/>
        </p:nvCxnSpPr>
        <p:spPr>
          <a:xfrm rot="16200000" flipV="1">
            <a:off x="2427753" y="1543770"/>
            <a:ext cx="799624" cy="10504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8" idx="0"/>
            <a:endCxn id="5" idx="2"/>
          </p:cNvCxnSpPr>
          <p:nvPr/>
        </p:nvCxnSpPr>
        <p:spPr>
          <a:xfrm rot="5400000" flipH="1" flipV="1">
            <a:off x="6052302" y="1701223"/>
            <a:ext cx="430296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9" idx="0"/>
            <a:endCxn id="5" idx="2"/>
          </p:cNvCxnSpPr>
          <p:nvPr/>
        </p:nvCxnSpPr>
        <p:spPr>
          <a:xfrm rot="16200000" flipV="1">
            <a:off x="7157204" y="1701221"/>
            <a:ext cx="430292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4" idx="0"/>
            <a:endCxn id="10" idx="2"/>
          </p:cNvCxnSpPr>
          <p:nvPr/>
        </p:nvCxnSpPr>
        <p:spPr>
          <a:xfrm rot="5400000" flipH="1" flipV="1">
            <a:off x="3178532" y="-185938"/>
            <a:ext cx="517264" cy="22696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5" idx="0"/>
            <a:endCxn id="10" idx="2"/>
          </p:cNvCxnSpPr>
          <p:nvPr/>
        </p:nvCxnSpPr>
        <p:spPr>
          <a:xfrm rot="16200000" flipV="1">
            <a:off x="5437319" y="-175053"/>
            <a:ext cx="517263" cy="2247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User\Pictures\P190213_16.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4" y="4610814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Pictures\P200314_15.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63" y="4610812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Pictures\P150513_15.18_[0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2" y="4610812"/>
            <a:ext cx="1589314" cy="211908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719" y="4610812"/>
            <a:ext cx="1424161" cy="211908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4648200" y="2253670"/>
            <a:ext cx="2171701" cy="4604330"/>
          </a:xfrm>
          <a:prstGeom prst="rect">
            <a:avLst/>
          </a:prstGeom>
          <a:solidFill>
            <a:srgbClr val="92D050">
              <a:alpha val="30000"/>
            </a:srgbClr>
          </a:solidFill>
          <a:ln w="50800">
            <a:solidFill>
              <a:srgbClr val="00B05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648201" y="837460"/>
            <a:ext cx="2171700" cy="1200329"/>
          </a:xfrm>
          <a:prstGeom prst="rect">
            <a:avLst/>
          </a:prstGeom>
          <a:solidFill>
            <a:srgbClr val="92D050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No indications of oxidative damage</a:t>
            </a:r>
          </a:p>
        </p:txBody>
      </p:sp>
    </p:spTree>
    <p:extLst>
      <p:ext uri="{BB962C8B-B14F-4D97-AF65-F5344CB8AC3E}">
        <p14:creationId xmlns:p14="http://schemas.microsoft.com/office/powerpoint/2010/main" val="237755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1229" y="1207529"/>
            <a:ext cx="23622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vivo</a:t>
            </a:r>
            <a:r>
              <a:rPr lang="en-US" sz="2400" dirty="0" smtClean="0"/>
              <a:t> exposure</a:t>
            </a:r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638800" y="1207528"/>
            <a:ext cx="2362200" cy="830997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vitro</a:t>
            </a:r>
            <a:r>
              <a:rPr lang="en-US" sz="2400" dirty="0" smtClean="0"/>
              <a:t> “exposure”</a:t>
            </a:r>
            <a:endParaRPr lang="en-US" sz="2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06829" y="2468819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Live physiological/systemic </a:t>
            </a:r>
          </a:p>
          <a:p>
            <a:pPr algn="ctr"/>
            <a:r>
              <a:rPr lang="en-US" dirty="0" smtClean="0"/>
              <a:t>(e.g. cardiorespiratory physiology)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38400" y="2468818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Postmortem biochemical assays</a:t>
            </a:r>
          </a:p>
          <a:p>
            <a:pPr algn="ctr"/>
            <a:r>
              <a:rPr lang="en-US" dirty="0" smtClean="0"/>
              <a:t>(e.g. antioxidant enzymes, damage markers)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2468821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Complex media</a:t>
            </a:r>
          </a:p>
          <a:p>
            <a:pPr algn="ctr"/>
            <a:r>
              <a:rPr lang="en-US" dirty="0" smtClean="0"/>
              <a:t>(e.g. pooled rat blood plasma)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010400" y="2468817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Simplified conditions</a:t>
            </a:r>
          </a:p>
          <a:p>
            <a:pPr algn="ctr"/>
            <a:r>
              <a:rPr lang="en-US" dirty="0" smtClean="0"/>
              <a:t>(e.g. BSA solution)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228600"/>
            <a:ext cx="25908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Nanotoxin?</a:t>
            </a:r>
            <a:endParaRPr lang="en-US" sz="2400" dirty="0"/>
          </a:p>
        </p:txBody>
      </p:sp>
      <p:cxnSp>
        <p:nvCxnSpPr>
          <p:cNvPr id="12" name="Elbow Connector 11"/>
          <p:cNvCxnSpPr>
            <a:stCxn id="6" idx="0"/>
            <a:endCxn id="4" idx="2"/>
          </p:cNvCxnSpPr>
          <p:nvPr/>
        </p:nvCxnSpPr>
        <p:spPr>
          <a:xfrm rot="5400000" flipH="1" flipV="1">
            <a:off x="1311967" y="1478457"/>
            <a:ext cx="799625" cy="11811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7" idx="0"/>
            <a:endCxn id="4" idx="2"/>
          </p:cNvCxnSpPr>
          <p:nvPr/>
        </p:nvCxnSpPr>
        <p:spPr>
          <a:xfrm rot="16200000" flipV="1">
            <a:off x="2427753" y="1543770"/>
            <a:ext cx="799624" cy="10504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8" idx="0"/>
            <a:endCxn id="5" idx="2"/>
          </p:cNvCxnSpPr>
          <p:nvPr/>
        </p:nvCxnSpPr>
        <p:spPr>
          <a:xfrm rot="5400000" flipH="1" flipV="1">
            <a:off x="6052302" y="1701223"/>
            <a:ext cx="430296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9" idx="0"/>
            <a:endCxn id="5" idx="2"/>
          </p:cNvCxnSpPr>
          <p:nvPr/>
        </p:nvCxnSpPr>
        <p:spPr>
          <a:xfrm rot="16200000" flipV="1">
            <a:off x="7157204" y="1701221"/>
            <a:ext cx="430292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4" idx="0"/>
            <a:endCxn id="10" idx="2"/>
          </p:cNvCxnSpPr>
          <p:nvPr/>
        </p:nvCxnSpPr>
        <p:spPr>
          <a:xfrm rot="5400000" flipH="1" flipV="1">
            <a:off x="3178532" y="-185938"/>
            <a:ext cx="517264" cy="22696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5" idx="0"/>
            <a:endCxn id="10" idx="2"/>
          </p:cNvCxnSpPr>
          <p:nvPr/>
        </p:nvCxnSpPr>
        <p:spPr>
          <a:xfrm rot="16200000" flipV="1">
            <a:off x="5437319" y="-175053"/>
            <a:ext cx="517263" cy="2247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User\Pictures\P190213_16.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4" y="4610814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Pictures\P200314_15.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63" y="4610812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Pictures\P150513_15.18_[0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2" y="4610812"/>
            <a:ext cx="1589314" cy="211908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719" y="4610812"/>
            <a:ext cx="1424161" cy="211908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35378" y="2253673"/>
            <a:ext cx="2171701" cy="4604330"/>
          </a:xfrm>
          <a:prstGeom prst="rect">
            <a:avLst/>
          </a:prstGeom>
          <a:solidFill>
            <a:srgbClr val="FF0000">
              <a:alpha val="30000"/>
            </a:srgbClr>
          </a:solidFill>
          <a:ln w="50800">
            <a:solidFill>
              <a:srgbClr val="C00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722" y="1438361"/>
            <a:ext cx="2171700" cy="461665"/>
          </a:xfrm>
          <a:prstGeom prst="rect">
            <a:avLst/>
          </a:prstGeom>
          <a:solidFill>
            <a:srgbClr val="FF0000"/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ym typeface="Symbol"/>
              </a:rPr>
              <a:t></a:t>
            </a:r>
            <a:r>
              <a:rPr lang="en-US" sz="2400" b="1" dirty="0" smtClean="0"/>
              <a:t> heart rate</a:t>
            </a:r>
          </a:p>
        </p:txBody>
      </p:sp>
    </p:spTree>
    <p:extLst>
      <p:ext uri="{BB962C8B-B14F-4D97-AF65-F5344CB8AC3E}">
        <p14:creationId xmlns:p14="http://schemas.microsoft.com/office/powerpoint/2010/main" val="293264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1229" y="1207529"/>
            <a:ext cx="23622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vivo</a:t>
            </a:r>
            <a:r>
              <a:rPr lang="en-US" sz="2400" dirty="0" smtClean="0"/>
              <a:t> exposure</a:t>
            </a:r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638800" y="1207528"/>
            <a:ext cx="2362200" cy="830997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vitro</a:t>
            </a:r>
            <a:r>
              <a:rPr lang="en-US" sz="2400" dirty="0" smtClean="0"/>
              <a:t> “exposure”</a:t>
            </a:r>
            <a:endParaRPr lang="en-US" sz="2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06829" y="2468819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Live physiological/systemic </a:t>
            </a:r>
          </a:p>
          <a:p>
            <a:pPr algn="ctr"/>
            <a:r>
              <a:rPr lang="en-US" dirty="0" smtClean="0"/>
              <a:t>(e.g. cardiorespiratory physiology)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38400" y="2468818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Postmortem biochemical assays</a:t>
            </a:r>
          </a:p>
          <a:p>
            <a:pPr algn="ctr"/>
            <a:r>
              <a:rPr lang="en-US" dirty="0" smtClean="0"/>
              <a:t>(e.g. antioxidant enzymes, damage markers)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2468821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Complex media</a:t>
            </a:r>
          </a:p>
          <a:p>
            <a:pPr algn="ctr"/>
            <a:r>
              <a:rPr lang="en-US" dirty="0" smtClean="0"/>
              <a:t>(e.g. pooled rat blood plasma)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010400" y="2468817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Simplified conditions</a:t>
            </a:r>
          </a:p>
          <a:p>
            <a:pPr algn="ctr"/>
            <a:r>
              <a:rPr lang="en-US" dirty="0" smtClean="0"/>
              <a:t>(e.g. BSA solution)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228600"/>
            <a:ext cx="25908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Nanotoxin?</a:t>
            </a:r>
            <a:endParaRPr lang="en-US" sz="2400" dirty="0"/>
          </a:p>
        </p:txBody>
      </p:sp>
      <p:cxnSp>
        <p:nvCxnSpPr>
          <p:cNvPr id="12" name="Elbow Connector 11"/>
          <p:cNvCxnSpPr>
            <a:stCxn id="6" idx="0"/>
            <a:endCxn id="4" idx="2"/>
          </p:cNvCxnSpPr>
          <p:nvPr/>
        </p:nvCxnSpPr>
        <p:spPr>
          <a:xfrm rot="5400000" flipH="1" flipV="1">
            <a:off x="1311967" y="1478457"/>
            <a:ext cx="799625" cy="11811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7" idx="0"/>
            <a:endCxn id="4" idx="2"/>
          </p:cNvCxnSpPr>
          <p:nvPr/>
        </p:nvCxnSpPr>
        <p:spPr>
          <a:xfrm rot="16200000" flipV="1">
            <a:off x="2427753" y="1543770"/>
            <a:ext cx="799624" cy="10504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8" idx="0"/>
            <a:endCxn id="5" idx="2"/>
          </p:cNvCxnSpPr>
          <p:nvPr/>
        </p:nvCxnSpPr>
        <p:spPr>
          <a:xfrm rot="5400000" flipH="1" flipV="1">
            <a:off x="6052302" y="1701223"/>
            <a:ext cx="430296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9" idx="0"/>
            <a:endCxn id="5" idx="2"/>
          </p:cNvCxnSpPr>
          <p:nvPr/>
        </p:nvCxnSpPr>
        <p:spPr>
          <a:xfrm rot="16200000" flipV="1">
            <a:off x="7157204" y="1701221"/>
            <a:ext cx="430292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4" idx="0"/>
            <a:endCxn id="10" idx="2"/>
          </p:cNvCxnSpPr>
          <p:nvPr/>
        </p:nvCxnSpPr>
        <p:spPr>
          <a:xfrm rot="5400000" flipH="1" flipV="1">
            <a:off x="3178532" y="-185938"/>
            <a:ext cx="517264" cy="22696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5" idx="0"/>
            <a:endCxn id="10" idx="2"/>
          </p:cNvCxnSpPr>
          <p:nvPr/>
        </p:nvCxnSpPr>
        <p:spPr>
          <a:xfrm rot="16200000" flipV="1">
            <a:off x="5437319" y="-175053"/>
            <a:ext cx="517263" cy="2247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User\Pictures\P190213_16.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4" y="4610814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Pictures\P200314_15.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63" y="4610812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Pictures\P150513_15.18_[0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2" y="4610812"/>
            <a:ext cx="1589314" cy="211908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719" y="4610812"/>
            <a:ext cx="1424161" cy="211908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2266949" y="2253673"/>
            <a:ext cx="2171701" cy="4604330"/>
          </a:xfrm>
          <a:prstGeom prst="rect">
            <a:avLst/>
          </a:prstGeom>
          <a:solidFill>
            <a:srgbClr val="FF0000">
              <a:alpha val="30000"/>
            </a:srgbClr>
          </a:solidFill>
          <a:ln w="50800">
            <a:solidFill>
              <a:srgbClr val="C00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266949" y="922318"/>
            <a:ext cx="2171702" cy="1200329"/>
          </a:xfrm>
          <a:prstGeom prst="rect">
            <a:avLst/>
          </a:prstGeom>
          <a:solidFill>
            <a:srgbClr val="FF0000"/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ym typeface="Symbol"/>
              </a:rPr>
              <a:t> </a:t>
            </a:r>
            <a:r>
              <a:rPr lang="en-US" sz="2400" b="1" dirty="0" smtClean="0"/>
              <a:t>G6PDH</a:t>
            </a:r>
          </a:p>
          <a:p>
            <a:pPr algn="ctr"/>
            <a:r>
              <a:rPr lang="en-US" sz="2400" b="1" dirty="0" smtClean="0">
                <a:sym typeface="Symbol"/>
              </a:rPr>
              <a:t> </a:t>
            </a:r>
            <a:r>
              <a:rPr lang="en-US" sz="2400" b="1" dirty="0" smtClean="0"/>
              <a:t>aconitase</a:t>
            </a:r>
          </a:p>
          <a:p>
            <a:pPr algn="ctr"/>
            <a:r>
              <a:rPr lang="en-US" sz="2400" b="1" dirty="0" smtClean="0">
                <a:sym typeface="Symbol"/>
              </a:rPr>
              <a:t> </a:t>
            </a:r>
            <a:r>
              <a:rPr lang="en-US" sz="2400" b="1" dirty="0" smtClean="0"/>
              <a:t>glutathione</a:t>
            </a:r>
          </a:p>
        </p:txBody>
      </p:sp>
    </p:spTree>
    <p:extLst>
      <p:ext uri="{BB962C8B-B14F-4D97-AF65-F5344CB8AC3E}">
        <p14:creationId xmlns:p14="http://schemas.microsoft.com/office/powerpoint/2010/main" val="390849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1229" y="1207529"/>
            <a:ext cx="23622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vivo</a:t>
            </a:r>
            <a:r>
              <a:rPr lang="en-US" sz="2400" dirty="0" smtClean="0"/>
              <a:t> exposure</a:t>
            </a:r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638800" y="1207528"/>
            <a:ext cx="2362200" cy="830997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vitro</a:t>
            </a:r>
            <a:r>
              <a:rPr lang="en-US" sz="2400" dirty="0" smtClean="0"/>
              <a:t> “exposure”</a:t>
            </a:r>
            <a:endParaRPr lang="en-US" sz="2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06829" y="2468819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Live physiological/systemic </a:t>
            </a:r>
          </a:p>
          <a:p>
            <a:pPr algn="ctr"/>
            <a:r>
              <a:rPr lang="en-US" dirty="0" smtClean="0"/>
              <a:t>(e.g. cardiorespiratory physiology)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38400" y="2468818"/>
            <a:ext cx="1828800" cy="20313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Postmortem biochemical assays</a:t>
            </a:r>
          </a:p>
          <a:p>
            <a:pPr algn="ctr"/>
            <a:r>
              <a:rPr lang="en-US" dirty="0" smtClean="0"/>
              <a:t>(e.g. antioxidant enzymes, damage markers)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2468821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Complex media</a:t>
            </a:r>
          </a:p>
          <a:p>
            <a:pPr algn="ctr"/>
            <a:r>
              <a:rPr lang="en-US" dirty="0" smtClean="0"/>
              <a:t>(e.g. pooled rat blood plasma)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010400" y="2468817"/>
            <a:ext cx="1828800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Simplified conditions</a:t>
            </a:r>
          </a:p>
          <a:p>
            <a:pPr algn="ctr"/>
            <a:r>
              <a:rPr lang="en-US" dirty="0" smtClean="0"/>
              <a:t>(e.g. BSA solution)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228600"/>
            <a:ext cx="2590800" cy="461665"/>
          </a:xfrm>
          <a:prstGeom prst="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Nanotoxin?</a:t>
            </a:r>
            <a:endParaRPr lang="en-US" sz="2400" dirty="0"/>
          </a:p>
        </p:txBody>
      </p:sp>
      <p:cxnSp>
        <p:nvCxnSpPr>
          <p:cNvPr id="12" name="Elbow Connector 11"/>
          <p:cNvCxnSpPr>
            <a:stCxn id="6" idx="0"/>
            <a:endCxn id="4" idx="2"/>
          </p:cNvCxnSpPr>
          <p:nvPr/>
        </p:nvCxnSpPr>
        <p:spPr>
          <a:xfrm rot="5400000" flipH="1" flipV="1">
            <a:off x="1311967" y="1478457"/>
            <a:ext cx="799625" cy="11811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7" idx="0"/>
            <a:endCxn id="4" idx="2"/>
          </p:cNvCxnSpPr>
          <p:nvPr/>
        </p:nvCxnSpPr>
        <p:spPr>
          <a:xfrm rot="16200000" flipV="1">
            <a:off x="2427753" y="1543770"/>
            <a:ext cx="799624" cy="10504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8" idx="0"/>
            <a:endCxn id="5" idx="2"/>
          </p:cNvCxnSpPr>
          <p:nvPr/>
        </p:nvCxnSpPr>
        <p:spPr>
          <a:xfrm rot="5400000" flipH="1" flipV="1">
            <a:off x="6052302" y="1701223"/>
            <a:ext cx="430296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9" idx="0"/>
            <a:endCxn id="5" idx="2"/>
          </p:cNvCxnSpPr>
          <p:nvPr/>
        </p:nvCxnSpPr>
        <p:spPr>
          <a:xfrm rot="16200000" flipV="1">
            <a:off x="7157204" y="1701221"/>
            <a:ext cx="430292" cy="1104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4" idx="0"/>
            <a:endCxn id="10" idx="2"/>
          </p:cNvCxnSpPr>
          <p:nvPr/>
        </p:nvCxnSpPr>
        <p:spPr>
          <a:xfrm rot="5400000" flipH="1" flipV="1">
            <a:off x="3178532" y="-185938"/>
            <a:ext cx="517264" cy="2269671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5" idx="0"/>
            <a:endCxn id="10" idx="2"/>
          </p:cNvCxnSpPr>
          <p:nvPr/>
        </p:nvCxnSpPr>
        <p:spPr>
          <a:xfrm rot="16200000" flipV="1">
            <a:off x="5437319" y="-175053"/>
            <a:ext cx="517263" cy="2247900"/>
          </a:xfrm>
          <a:prstGeom prst="bentConnector3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User\Pictures\P190213_16.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4" y="4610814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Pictures\P200314_15.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63" y="4610812"/>
            <a:ext cx="1590674" cy="212089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Pictures\P150513_15.18_[0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2" y="4610812"/>
            <a:ext cx="1589314" cy="211908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719" y="4610812"/>
            <a:ext cx="1424161" cy="211908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2266949" y="2253673"/>
            <a:ext cx="2171701" cy="4604330"/>
          </a:xfrm>
          <a:prstGeom prst="rect">
            <a:avLst/>
          </a:prstGeom>
          <a:solidFill>
            <a:srgbClr val="FF0000">
              <a:alpha val="30000"/>
            </a:srgbClr>
          </a:solidFill>
          <a:ln w="50800">
            <a:solidFill>
              <a:srgbClr val="C00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266949" y="922318"/>
            <a:ext cx="2171702" cy="1200329"/>
          </a:xfrm>
          <a:prstGeom prst="rect">
            <a:avLst/>
          </a:prstGeom>
          <a:solidFill>
            <a:srgbClr val="FF0000"/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ym typeface="Symbol"/>
              </a:rPr>
              <a:t> </a:t>
            </a:r>
            <a:r>
              <a:rPr lang="en-US" sz="2400" b="1" dirty="0" smtClean="0"/>
              <a:t>G6PDH</a:t>
            </a:r>
          </a:p>
          <a:p>
            <a:pPr algn="ctr"/>
            <a:r>
              <a:rPr lang="en-US" sz="2400" b="1" dirty="0" smtClean="0">
                <a:sym typeface="Symbol"/>
              </a:rPr>
              <a:t> </a:t>
            </a:r>
            <a:r>
              <a:rPr lang="en-US" sz="2400" b="1" dirty="0" smtClean="0"/>
              <a:t>aconitase</a:t>
            </a:r>
          </a:p>
          <a:p>
            <a:pPr algn="ctr"/>
            <a:r>
              <a:rPr lang="en-US" sz="2400" b="1" dirty="0" smtClean="0">
                <a:sym typeface="Symbol"/>
              </a:rPr>
              <a:t> </a:t>
            </a:r>
            <a:r>
              <a:rPr lang="en-US" sz="2400" b="1" dirty="0" smtClean="0"/>
              <a:t>glutathione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5378" y="2253673"/>
            <a:ext cx="2171701" cy="4604330"/>
          </a:xfrm>
          <a:prstGeom prst="rect">
            <a:avLst/>
          </a:prstGeom>
          <a:solidFill>
            <a:srgbClr val="FF0000">
              <a:alpha val="30000"/>
            </a:srgbClr>
          </a:solidFill>
          <a:ln w="50800">
            <a:solidFill>
              <a:srgbClr val="C00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722" y="1438361"/>
            <a:ext cx="2171700" cy="461665"/>
          </a:xfrm>
          <a:prstGeom prst="rect">
            <a:avLst/>
          </a:prstGeom>
          <a:solidFill>
            <a:srgbClr val="FF0000"/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ym typeface="Symbol"/>
              </a:rPr>
              <a:t></a:t>
            </a:r>
            <a:r>
              <a:rPr lang="en-US" sz="2400" b="1" dirty="0" smtClean="0"/>
              <a:t> heart rate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648200" y="2253670"/>
            <a:ext cx="2171701" cy="4604330"/>
          </a:xfrm>
          <a:prstGeom prst="rect">
            <a:avLst/>
          </a:prstGeom>
          <a:solidFill>
            <a:srgbClr val="92D050">
              <a:alpha val="30000"/>
            </a:srgbClr>
          </a:solidFill>
          <a:ln w="50800">
            <a:solidFill>
              <a:srgbClr val="00B05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648201" y="837460"/>
            <a:ext cx="2171700" cy="1200329"/>
          </a:xfrm>
          <a:prstGeom prst="rect">
            <a:avLst/>
          </a:prstGeom>
          <a:solidFill>
            <a:srgbClr val="92D050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No indications of oxidative damage</a:t>
            </a:r>
          </a:p>
        </p:txBody>
      </p:sp>
    </p:spTree>
    <p:extLst>
      <p:ext uri="{BB962C8B-B14F-4D97-AF65-F5344CB8AC3E}">
        <p14:creationId xmlns:p14="http://schemas.microsoft.com/office/powerpoint/2010/main" val="390281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P280613_15.05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19200" y="152400"/>
            <a:ext cx="678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Thank you!</a:t>
            </a:r>
            <a:endParaRPr lang="en-US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921841"/>
            <a:ext cx="381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/>
              <a:t>Dieni Research Group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 smtClean="0"/>
              <a:t>Neal I. Callaghan</a:t>
            </a:r>
          </a:p>
          <a:p>
            <a:pPr algn="ctr"/>
            <a:r>
              <a:rPr lang="en-US" sz="2400" b="1" dirty="0" smtClean="0"/>
              <a:t>Patrick T. Gormley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257800" y="921841"/>
            <a:ext cx="388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/>
              <a:t>MacCormack Lab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 smtClean="0"/>
              <a:t>Dr. Tyson J. MacCormack</a:t>
            </a:r>
          </a:p>
          <a:p>
            <a:pPr algn="ctr"/>
            <a:r>
              <a:rPr lang="en-US" sz="2400" b="1" dirty="0" smtClean="0"/>
              <a:t>Kathryn M. A. Butler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2611235"/>
            <a:ext cx="8229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Wayne Anderson – Harold Crabtree Aqualab</a:t>
            </a:r>
          </a:p>
          <a:p>
            <a:pPr algn="ctr"/>
            <a:r>
              <a:rPr lang="en-US" sz="2000" b="1" dirty="0" smtClean="0"/>
              <a:t>James Ehrman – Mount Allison University Digital Microscopy Facility</a:t>
            </a:r>
          </a:p>
          <a:p>
            <a:pPr algn="ctr"/>
            <a:r>
              <a:rPr lang="en-US" sz="2000" b="1" dirty="0" smtClean="0"/>
              <a:t>Dr. Terry Belke and Jackie Jacob-Vogels – Belke Lab rat blood plasma (initial plasma trials) </a:t>
            </a:r>
          </a:p>
          <a:p>
            <a:pPr algn="ctr"/>
            <a:r>
              <a:rPr lang="en-US" sz="2000" b="1" dirty="0" smtClean="0"/>
              <a:t>Maria Thistle – biostatistics (revisions of latest manuscript)</a:t>
            </a:r>
            <a:endParaRPr lang="en-US" sz="2000" b="1" dirty="0"/>
          </a:p>
        </p:txBody>
      </p:sp>
      <p:pic>
        <p:nvPicPr>
          <p:cNvPr id="1028" name="Picture 4" descr="Margaret &amp; Wallace McCain Family Found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64375"/>
            <a:ext cx="1922027" cy="1228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3.gstatic.com/images?q=tbn:ANd9GcRMn6u5IecSrjo7gD6zxFQyFeCUkU1zrAs5zuwdN9dkS-XH-Mk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714" y="4364374"/>
            <a:ext cx="2763130" cy="121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550227"/>
            <a:ext cx="41910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57200" y="5618729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Marjorie Young Bell Fund</a:t>
            </a:r>
          </a:p>
          <a:p>
            <a:pPr algn="ctr"/>
            <a:r>
              <a:rPr lang="en-US" sz="2000" b="1" dirty="0" smtClean="0"/>
              <a:t>Goodridge Summer Research Scholarship</a:t>
            </a:r>
          </a:p>
          <a:p>
            <a:pPr algn="ctr"/>
            <a:r>
              <a:rPr lang="en-US" sz="2000" b="1" dirty="0" smtClean="0"/>
              <a:t>Universitas Summer Undergraduate Award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5666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bcdn-sphotos-f-a.akamaihd.net/hphotos-ak-prn2/t31.0-8/1146987_579019812136298_1633690207_o.jpg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3333"/>
            <a:ext cx="9161778" cy="6871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9990" y="381000"/>
            <a:ext cx="678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/>
              <a:t>Questions?</a:t>
            </a:r>
            <a:endParaRPr lang="en-US" sz="9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" y="4419600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hlinkClick r:id="rId3"/>
              </a:rPr>
              <a:t>cdieni@mta.ca</a:t>
            </a:r>
            <a:r>
              <a:rPr lang="en-US" sz="3200" b="1" dirty="0" smtClean="0"/>
              <a:t> </a:t>
            </a:r>
            <a:endParaRPr lang="en-US" sz="3200" b="1" dirty="0" smtClean="0">
              <a:hlinkClick r:id="rId4"/>
            </a:endParaRPr>
          </a:p>
          <a:p>
            <a:pPr algn="ctr"/>
            <a:r>
              <a:rPr lang="en-US" sz="3200" b="1" dirty="0" smtClean="0">
                <a:hlinkClick r:id="rId4"/>
              </a:rPr>
              <a:t>http://chrisdieni.com</a:t>
            </a:r>
            <a:endParaRPr lang="en-US" sz="3200" b="1" dirty="0" smtClean="0"/>
          </a:p>
          <a:p>
            <a:pPr algn="ctr"/>
            <a:r>
              <a:rPr lang="en-US" sz="3200" b="1" dirty="0" smtClean="0">
                <a:hlinkClick r:id="rId5"/>
              </a:rPr>
              <a:t>http://www.facebook.com/DieniResearchGroup</a:t>
            </a:r>
            <a:r>
              <a:rPr lang="en-US" sz="3200" b="1" dirty="0" smtClean="0"/>
              <a:t>  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4300" y="1950660"/>
            <a:ext cx="8991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Dieni CA, Callaghan NI, Gormley PT, Butler KMA, MacCormack TJ. Physiological hepatic response to zinc oxide nanoparticle exposure in the white sucker, </a:t>
            </a:r>
            <a:r>
              <a:rPr lang="en-US" sz="2000" b="1" i="1" dirty="0" smtClean="0"/>
              <a:t>Catostomus commersonii</a:t>
            </a:r>
            <a:r>
              <a:rPr lang="en-US" sz="2000" b="1" dirty="0" smtClean="0"/>
              <a:t>. </a:t>
            </a:r>
            <a:r>
              <a:rPr lang="en-US" sz="2000" b="1" i="1" dirty="0" smtClean="0"/>
              <a:t>Comp Biochem Physiol Toxicol Pharmacol</a:t>
            </a:r>
            <a:r>
              <a:rPr lang="en-US" sz="2000" b="1" dirty="0" smtClean="0"/>
              <a:t> in press</a:t>
            </a:r>
          </a:p>
          <a:p>
            <a:r>
              <a:rPr lang="en-US" sz="2000" b="1" dirty="0" smtClean="0"/>
              <a:t> </a:t>
            </a:r>
            <a:br>
              <a:rPr lang="en-US" sz="2000" b="1" dirty="0" smtClean="0"/>
            </a:br>
            <a:r>
              <a:rPr lang="en-US" sz="2000" b="1" dirty="0" smtClean="0"/>
              <a:t>Dieni CA, Stone CJL, Armstrong ML, Callaghan NI, MacCormack TJ. 2013. Spherical gold nanoparticles impede the function of bovine serum albumin </a:t>
            </a:r>
            <a:r>
              <a:rPr lang="en-US" sz="2000" b="1" i="1" dirty="0" smtClean="0"/>
              <a:t>in vitro</a:t>
            </a:r>
            <a:r>
              <a:rPr lang="en-US" sz="2000" b="1" dirty="0" smtClean="0"/>
              <a:t>: a new consideration for studies in nanotoxicology. </a:t>
            </a:r>
            <a:r>
              <a:rPr lang="en-US" sz="2000" b="1" i="1" dirty="0"/>
              <a:t> </a:t>
            </a:r>
            <a:r>
              <a:rPr lang="en-US" sz="2000" b="1" i="1" dirty="0" smtClean="0"/>
              <a:t>J Nanomater Mol Nanotechnol </a:t>
            </a:r>
            <a:r>
              <a:rPr lang="en-US" sz="2000" b="1" dirty="0" smtClean="0"/>
              <a:t>2:6</a:t>
            </a:r>
          </a:p>
        </p:txBody>
      </p:sp>
    </p:spTree>
    <p:extLst>
      <p:ext uri="{BB962C8B-B14F-4D97-AF65-F5344CB8AC3E}">
        <p14:creationId xmlns:p14="http://schemas.microsoft.com/office/powerpoint/2010/main" val="403781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1183</TotalTime>
  <Words>2528</Words>
  <Application>Microsoft Office PowerPoint</Application>
  <PresentationFormat>On-screen Show (4:3)</PresentationFormat>
  <Paragraphs>578</Paragraphs>
  <Slides>61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Anthony Dieni</dc:creator>
  <cp:lastModifiedBy>Christopher Anthony Dieni</cp:lastModifiedBy>
  <cp:revision>57</cp:revision>
  <dcterms:created xsi:type="dcterms:W3CDTF">2014-03-23T15:02:24Z</dcterms:created>
  <dcterms:modified xsi:type="dcterms:W3CDTF">2014-03-28T11:56:02Z</dcterms:modified>
</cp:coreProperties>
</file>